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0" r:id="rId4"/>
    <p:sldId id="259" r:id="rId5"/>
    <p:sldId id="261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ulieta M. Jara" initials="JMJ" lastIdx="1" clrIdx="0">
    <p:extLst>
      <p:ext uri="{19B8F6BF-5375-455C-9EA6-DF929625EA0E}">
        <p15:presenceInfo xmlns:p15="http://schemas.microsoft.com/office/powerpoint/2012/main" userId="5796cfde25cfc9b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0" d="100"/>
          <a:sy n="90" d="100"/>
        </p:scale>
        <p:origin x="29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1-08-02T17:11:03.893" idx="1">
    <p:pos x="10" y="10"/>
    <p:text/>
    <p:extLst>
      <p:ext uri="{C676402C-5697-4E1C-873F-D02D1690AC5C}">
        <p15:threadingInfo xmlns:p15="http://schemas.microsoft.com/office/powerpoint/2012/main" timeZoneBias="180"/>
      </p:ext>
    </p:extLst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8/2/2021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385828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5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8/2/2021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8/2/2021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8/2/2021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8/2/2021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8/2/2021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8/2/2021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8/2/2021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8/2/2021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7000"/>
                </a:schemeClr>
              </a:gs>
              <a:gs pos="69000">
                <a:schemeClr val="accent1">
                  <a:lumMod val="60000"/>
                  <a:lumOff val="40000"/>
                  <a:alpha val="0"/>
                </a:schemeClr>
              </a:gs>
              <a:gs pos="36000">
                <a:schemeClr val="accent1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713"/>
          <a:stretch/>
        </p:blipFill>
        <p:spPr>
          <a:xfrm>
            <a:off x="8000197" y="0"/>
            <a:ext cx="1603387" cy="11430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199"/>
          <a:stretch/>
        </p:blipFill>
        <p:spPr>
          <a:xfrm>
            <a:off x="8609012" y="6092866"/>
            <a:ext cx="993734" cy="765134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8/2/2021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9083DF0-8B61-4A38-A355-99F63CDBA5C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AR" dirty="0">
                <a:solidFill>
                  <a:schemeClr val="bg1"/>
                </a:solidFill>
              </a:rPr>
              <a:t>Reconocimiento Tareas de Cuidado</a:t>
            </a:r>
            <a:endParaRPr lang="es-MX" dirty="0">
              <a:solidFill>
                <a:schemeClr val="bg1"/>
              </a:solidFill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4438DC7B-A81E-44EB-9C52-0E2FEB52975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s-AR" sz="3200" dirty="0"/>
              <a:t>                                                    DNU 475/2021</a:t>
            </a:r>
            <a:endParaRPr lang="es-MX" sz="3200" dirty="0"/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0813F4C0-3031-4CFA-A31F-548CEFFA8996}"/>
              </a:ext>
            </a:extLst>
          </p:cNvPr>
          <p:cNvSpPr/>
          <p:nvPr/>
        </p:nvSpPr>
        <p:spPr>
          <a:xfrm>
            <a:off x="3176892" y="5638800"/>
            <a:ext cx="10410222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36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Magdalena Julieta Jara.</a:t>
            </a:r>
          </a:p>
        </p:txBody>
      </p:sp>
    </p:spTree>
    <p:extLst>
      <p:ext uri="{BB962C8B-B14F-4D97-AF65-F5344CB8AC3E}">
        <p14:creationId xmlns:p14="http://schemas.microsoft.com/office/powerpoint/2010/main" val="3092968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BCE5E40-D14D-4830-A2BD-41DC64E9FE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b="0" i="0" dirty="0">
                <a:solidFill>
                  <a:srgbClr val="111111"/>
                </a:solidFill>
                <a:effectLst/>
                <a:latin typeface="Roboto"/>
              </a:rPr>
              <a:t>Art. 22 bis de la Ley </a:t>
            </a:r>
            <a:r>
              <a:rPr lang="es-AR" b="0" i="0" dirty="0" err="1">
                <a:solidFill>
                  <a:srgbClr val="111111"/>
                </a:solidFill>
                <a:effectLst/>
                <a:latin typeface="Roboto"/>
              </a:rPr>
              <a:t>N°</a:t>
            </a:r>
            <a:r>
              <a:rPr lang="es-AR" b="0" i="0" dirty="0">
                <a:solidFill>
                  <a:srgbClr val="111111"/>
                </a:solidFill>
                <a:effectLst/>
                <a:latin typeface="Roboto"/>
              </a:rPr>
              <a:t> 24.241.</a:t>
            </a:r>
            <a:endParaRPr lang="es-MX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D017569-2A81-4AEA-9887-4D3E016F3A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2052918"/>
            <a:ext cx="9880121" cy="4195481"/>
          </a:xfrm>
        </p:spPr>
        <p:txBody>
          <a:bodyPr/>
          <a:lstStyle/>
          <a:p>
            <a:pPr algn="just"/>
            <a:r>
              <a:rPr lang="es-AR" b="0" i="0" dirty="0">
                <a:solidFill>
                  <a:srgbClr val="111111"/>
                </a:solidFill>
                <a:effectLst/>
                <a:latin typeface="Roboto"/>
              </a:rPr>
              <a:t>“ARTÍCULO 22 bis.- Al único fin de acreditar el mínimo de servicios necesarios para el logro de la Prestación Básica Universal (PBU), las mujeres y/o personas gestantes podrán computar UN(1) año de servicio por cada hijo y/o hija que haya nacido con vida.</a:t>
            </a:r>
          </a:p>
          <a:p>
            <a:pPr algn="just"/>
            <a:r>
              <a:rPr lang="es-AR" b="0" i="0" dirty="0">
                <a:solidFill>
                  <a:srgbClr val="111111"/>
                </a:solidFill>
                <a:effectLst/>
                <a:latin typeface="Roboto"/>
              </a:rPr>
              <a:t>En caso de adopción de personas menores de edad, la mujer adoptante computará DOS (2) años de servicios por cada hijo y/o hija adoptado y/o adoptada.</a:t>
            </a:r>
          </a:p>
          <a:p>
            <a:pPr algn="just"/>
            <a:r>
              <a:rPr lang="es-AR" b="0" i="0" dirty="0">
                <a:solidFill>
                  <a:srgbClr val="111111"/>
                </a:solidFill>
                <a:effectLst/>
                <a:latin typeface="Roboto"/>
              </a:rPr>
              <a:t>Se reconocerá UN (1) año de servicio adicional por cada hijo y/o hija con discapacidad, que haya nacido con vida o haya sido adoptado y/o adoptada que sea menor de edad.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3865920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204C354-CC76-4A5A-987F-1BC7F66C74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b="0" i="0" dirty="0">
                <a:solidFill>
                  <a:srgbClr val="111111"/>
                </a:solidFill>
                <a:effectLst/>
                <a:latin typeface="Roboto"/>
              </a:rPr>
              <a:t>Art. 27 bis de la Ley </a:t>
            </a:r>
            <a:r>
              <a:rPr lang="es-AR" b="0" i="0" dirty="0" err="1">
                <a:solidFill>
                  <a:srgbClr val="111111"/>
                </a:solidFill>
                <a:effectLst/>
                <a:latin typeface="Roboto"/>
              </a:rPr>
              <a:t>N°</a:t>
            </a:r>
            <a:r>
              <a:rPr lang="es-AR" b="0" i="0" dirty="0">
                <a:solidFill>
                  <a:srgbClr val="111111"/>
                </a:solidFill>
                <a:effectLst/>
                <a:latin typeface="Roboto"/>
              </a:rPr>
              <a:t> 24.241.</a:t>
            </a:r>
            <a:endParaRPr lang="es-MX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7C8ACEB-CC12-44A5-A71F-EFCE27FD89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1531088"/>
            <a:ext cx="9646204" cy="3732029"/>
          </a:xfrm>
        </p:spPr>
        <p:txBody>
          <a:bodyPr/>
          <a:lstStyle/>
          <a:p>
            <a:pPr algn="just"/>
            <a:endParaRPr lang="es-AR" b="0" i="0" dirty="0">
              <a:solidFill>
                <a:srgbClr val="111111"/>
              </a:solidFill>
              <a:effectLst/>
              <a:latin typeface="Roboto"/>
            </a:endParaRPr>
          </a:p>
          <a:p>
            <a:pPr algn="just"/>
            <a:r>
              <a:rPr lang="es-AR" b="0" i="0" dirty="0">
                <a:solidFill>
                  <a:srgbClr val="111111"/>
                </a:solidFill>
                <a:effectLst/>
                <a:latin typeface="Roboto"/>
              </a:rPr>
              <a:t>“ARTÍCULO 27 bis.- Declárase computable a los fines de la acreditación de la condición de aportante de acuerdo a lo estipulado por los incisos a) o b) del artículo 95 para el logro de las Prestaciones de Retiro Transitorio por Invalidez o de la Pensión por Fallecimiento del afiliado o de la afiliada en actividad que prevén los artículos 97 y 98, el período correspondiente a la licencia por maternidad establecida por las leyes de alcance nacional y Convenios Colectivos de Trabajo respectivos”.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6782165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1028E4D-0000-478B-9072-0DBDEC1FE6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>
                <a:solidFill>
                  <a:schemeClr val="bg1"/>
                </a:solidFill>
              </a:rPr>
              <a:t>Importante.</a:t>
            </a:r>
            <a:endParaRPr lang="es-MX" dirty="0">
              <a:solidFill>
                <a:schemeClr val="bg1"/>
              </a:solidFill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3F649E8-FA5C-4D66-B3F4-99120B869A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2052918"/>
            <a:ext cx="8859395" cy="3305891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s-AR" b="1" dirty="0">
                <a:solidFill>
                  <a:schemeClr val="bg1"/>
                </a:solidFill>
                <a:latin typeface="-apple-system"/>
              </a:rPr>
              <a:t>D</a:t>
            </a:r>
            <a:r>
              <a:rPr lang="es-AR" b="1" i="0" dirty="0">
                <a:solidFill>
                  <a:schemeClr val="bg1"/>
                </a:solidFill>
                <a:effectLst/>
                <a:latin typeface="-apple-system"/>
              </a:rPr>
              <a:t>ocumentación</a:t>
            </a:r>
            <a:r>
              <a:rPr lang="es-AR" b="0" i="0" dirty="0">
                <a:solidFill>
                  <a:schemeClr val="bg1"/>
                </a:solidFill>
                <a:effectLst/>
                <a:latin typeface="-apple-system"/>
              </a:rPr>
              <a:t>: ADP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s-AR" b="0" i="0" dirty="0">
                <a:solidFill>
                  <a:schemeClr val="bg1"/>
                </a:solidFill>
                <a:effectLst/>
                <a:latin typeface="-apple-system"/>
              </a:rPr>
              <a:t>DNI titular, original o copia certificada.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s-AR" b="0" i="0" dirty="0">
                <a:solidFill>
                  <a:schemeClr val="bg1"/>
                </a:solidFill>
                <a:effectLst/>
                <a:latin typeface="-apple-system"/>
              </a:rPr>
              <a:t>Partidas de nacimiento de los hijos, copia certificada.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s-AR" b="0" i="0" dirty="0">
                <a:solidFill>
                  <a:schemeClr val="bg1"/>
                </a:solidFill>
                <a:effectLst/>
                <a:latin typeface="-apple-system"/>
              </a:rPr>
              <a:t>Hijos con discapacidad, es necesario llevar el Certificado de Discapacidad (CUD)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s-AR" b="0" i="0" dirty="0">
                <a:solidFill>
                  <a:schemeClr val="bg1"/>
                </a:solidFill>
                <a:effectLst/>
                <a:latin typeface="-apple-system"/>
              </a:rPr>
              <a:t>Hijos adoptados, es necesario presentar la sentencia de adopción.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s-AR" dirty="0">
                <a:solidFill>
                  <a:schemeClr val="bg1"/>
                </a:solidFill>
                <a:latin typeface="-apple-system"/>
              </a:rPr>
              <a:t>Carta Poder, según el beneficio a solicitar.</a:t>
            </a:r>
            <a:br>
              <a:rPr lang="es-AR" dirty="0"/>
            </a:b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6639684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224C77F-6BBE-4FA4-B6E8-22BAC08500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>
                <a:solidFill>
                  <a:schemeClr val="bg1"/>
                </a:solidFill>
              </a:rPr>
              <a:t>Computo.</a:t>
            </a:r>
            <a:endParaRPr lang="es-MX" dirty="0">
              <a:solidFill>
                <a:schemeClr val="bg1"/>
              </a:solidFill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8FEFD62-B4C5-43B3-94D0-1ECE9E8525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2052918"/>
            <a:ext cx="8946541" cy="2657305"/>
          </a:xfrm>
        </p:spPr>
        <p:txBody>
          <a:bodyPr/>
          <a:lstStyle/>
          <a:p>
            <a:endParaRPr lang="es-AR" b="0" i="0" dirty="0">
              <a:solidFill>
                <a:srgbClr val="111111"/>
              </a:solidFill>
              <a:effectLst/>
              <a:latin typeface="Roboto"/>
            </a:endParaRPr>
          </a:p>
          <a:p>
            <a:r>
              <a:rPr lang="es-AR" b="0" i="0" dirty="0">
                <a:solidFill>
                  <a:schemeClr val="bg1"/>
                </a:solidFill>
                <a:effectLst/>
                <a:latin typeface="Roboto"/>
              </a:rPr>
              <a:t>El cómputo de los servicios a los que hace referencia el presente decreto tendrá efecto solo para las prestaciones que se soliciten a partir de la vigencia del mismo.(01/08/2021)</a:t>
            </a:r>
          </a:p>
          <a:p>
            <a:r>
              <a:rPr lang="es-MX" dirty="0">
                <a:solidFill>
                  <a:schemeClr val="bg1"/>
                </a:solidFill>
                <a:latin typeface="Roboto"/>
              </a:rPr>
              <a:t>Se tendrá en cuenta el exceso de edad de la titular y los aportes que figuran S.I.P.A., SICAM, etc.</a:t>
            </a:r>
          </a:p>
        </p:txBody>
      </p:sp>
    </p:spTree>
    <p:extLst>
      <p:ext uri="{BB962C8B-B14F-4D97-AF65-F5344CB8AC3E}">
        <p14:creationId xmlns:p14="http://schemas.microsoft.com/office/powerpoint/2010/main" val="223224883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EE5818"/>
      </a:dk2>
      <a:lt2>
        <a:srgbClr val="EBEBEB"/>
      </a:lt2>
      <a:accent1>
        <a:srgbClr val="F5A408"/>
      </a:accent1>
      <a:accent2>
        <a:srgbClr val="FA731A"/>
      </a:accent2>
      <a:accent3>
        <a:srgbClr val="AB9281"/>
      </a:accent3>
      <a:accent4>
        <a:srgbClr val="A18CD0"/>
      </a:accent4>
      <a:accent5>
        <a:srgbClr val="8EBBD2"/>
      </a:accent5>
      <a:accent6>
        <a:srgbClr val="ACC995"/>
      </a:accent6>
      <a:hlink>
        <a:srgbClr val="FAC96A"/>
      </a:hlink>
      <a:folHlink>
        <a:srgbClr val="FCDB9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04000"/>
                <a:satMod val="128000"/>
                <a:lumMod val="10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68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2000"/>
                <a:hueMod val="42000"/>
                <a:satMod val="124000"/>
                <a:lumMod val="62000"/>
              </a:schemeClr>
              <a:schemeClr val="phClr">
                <a:tint val="96000"/>
                <a:satMod val="13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5A2F9111-B2DB-470C-BA56-608F9B658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26</TotalTime>
  <Words>370</Words>
  <Application>Microsoft Office PowerPoint</Application>
  <PresentationFormat>Panorámica</PresentationFormat>
  <Paragraphs>21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1" baseType="lpstr">
      <vt:lpstr>-apple-system</vt:lpstr>
      <vt:lpstr>Arial</vt:lpstr>
      <vt:lpstr>Century Gothic</vt:lpstr>
      <vt:lpstr>Roboto</vt:lpstr>
      <vt:lpstr>Wingdings 3</vt:lpstr>
      <vt:lpstr>Ion</vt:lpstr>
      <vt:lpstr>Reconocimiento Tareas de Cuidado</vt:lpstr>
      <vt:lpstr>Art. 22 bis de la Ley N° 24.241.</vt:lpstr>
      <vt:lpstr>Art. 27 bis de la Ley N° 24.241.</vt:lpstr>
      <vt:lpstr>Importante.</vt:lpstr>
      <vt:lpstr>Computo.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Reconocimiento Tareas de Cuidado</dc:title>
  <dc:creator>Julieta M. Jara</dc:creator>
  <cp:lastModifiedBy>Julieta M. Jara</cp:lastModifiedBy>
  <cp:revision>5</cp:revision>
  <dcterms:created xsi:type="dcterms:W3CDTF">2021-08-02T19:17:11Z</dcterms:created>
  <dcterms:modified xsi:type="dcterms:W3CDTF">2021-08-02T20:15:15Z</dcterms:modified>
</cp:coreProperties>
</file>