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8" r:id="rId4"/>
    <p:sldId id="265" r:id="rId5"/>
    <p:sldId id="272" r:id="rId6"/>
    <p:sldId id="266" r:id="rId7"/>
    <p:sldId id="267" r:id="rId8"/>
    <p:sldId id="268" r:id="rId9"/>
    <p:sldId id="269" r:id="rId10"/>
    <p:sldId id="271" r:id="rId11"/>
    <p:sldId id="270" r:id="rId12"/>
    <p:sldId id="273" r:id="rId13"/>
    <p:sldId id="274" r:id="rId14"/>
    <p:sldId id="275" r:id="rId15"/>
    <p:sldId id="276" r:id="rId16"/>
    <p:sldId id="277"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p:scale>
          <a:sx n="80" d="100"/>
          <a:sy n="80" d="100"/>
        </p:scale>
        <p:origin x="29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68896" y="166137"/>
            <a:ext cx="8915399" cy="4102767"/>
          </a:xfrm>
        </p:spPr>
        <p:txBody>
          <a:bodyPr>
            <a:normAutofit/>
          </a:bodyPr>
          <a:lstStyle/>
          <a:p>
            <a:pPr algn="ctr"/>
            <a:r>
              <a:rPr lang="es-AR" sz="3200" dirty="0"/>
              <a:t>1° Café </a:t>
            </a:r>
            <a:r>
              <a:rPr lang="es-AR" sz="3200" dirty="0" smtClean="0"/>
              <a:t>Jurídico del ciclo 2021.</a:t>
            </a:r>
            <a:br>
              <a:rPr lang="es-AR" sz="3200" dirty="0" smtClean="0"/>
            </a:br>
            <a:r>
              <a:rPr lang="es-AR" sz="3200" b="1" dirty="0" smtClean="0"/>
              <a:t> </a:t>
            </a:r>
            <a:br>
              <a:rPr lang="es-AR" sz="3200" b="1" dirty="0" smtClean="0"/>
            </a:br>
            <a:r>
              <a:rPr lang="es-AR" sz="3200" b="1" dirty="0" smtClean="0"/>
              <a:t>Instituto </a:t>
            </a:r>
            <a:r>
              <a:rPr lang="es-AR" sz="3200" b="1" dirty="0"/>
              <a:t>de Derecho de Familia, Niñas, Niños y Adolescentes y Violencia Familiar del Colegio de Abogados de </a:t>
            </a:r>
            <a:r>
              <a:rPr lang="es-AR" sz="3200" b="1" dirty="0" smtClean="0"/>
              <a:t>Misiones.</a:t>
            </a:r>
            <a:r>
              <a:rPr lang="es-AR" dirty="0"/>
              <a:t/>
            </a:r>
            <a:br>
              <a:rPr lang="es-AR" dirty="0"/>
            </a:br>
            <a:endParaRPr lang="es-AR" dirty="0"/>
          </a:p>
        </p:txBody>
      </p:sp>
      <p:sp>
        <p:nvSpPr>
          <p:cNvPr id="3" name="Subtítulo 2"/>
          <p:cNvSpPr>
            <a:spLocks noGrp="1"/>
          </p:cNvSpPr>
          <p:nvPr>
            <p:ph type="subTitle" idx="1"/>
          </p:nvPr>
        </p:nvSpPr>
        <p:spPr>
          <a:xfrm>
            <a:off x="1849270" y="5451992"/>
            <a:ext cx="10154652" cy="709863"/>
          </a:xfrm>
        </p:spPr>
        <p:txBody>
          <a:bodyPr>
            <a:normAutofit/>
          </a:bodyPr>
          <a:lstStyle/>
          <a:p>
            <a:pPr algn="ctr"/>
            <a:r>
              <a:rPr lang="es-AR" sz="2800" dirty="0" smtClean="0"/>
              <a:t>Posadas</a:t>
            </a:r>
            <a:r>
              <a:rPr lang="es-AR" sz="2800" dirty="0"/>
              <a:t>, Misiones 10 de Marzo de 2021</a:t>
            </a:r>
            <a:endParaRPr lang="es-AR" sz="2800" dirty="0" smtClean="0"/>
          </a:p>
          <a:p>
            <a:endParaRPr lang="es-AR" sz="28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26" y="255854"/>
            <a:ext cx="2619375" cy="1743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79" y="3570627"/>
            <a:ext cx="1763338" cy="1762553"/>
          </a:xfrm>
          <a:prstGeom prst="rect">
            <a:avLst/>
          </a:prstGeom>
        </p:spPr>
      </p:pic>
    </p:spTree>
    <p:extLst>
      <p:ext uri="{BB962C8B-B14F-4D97-AF65-F5344CB8AC3E}">
        <p14:creationId xmlns:p14="http://schemas.microsoft.com/office/powerpoint/2010/main" val="1274028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8484" y="624110"/>
            <a:ext cx="9796129" cy="1280890"/>
          </a:xfrm>
        </p:spPr>
        <p:txBody>
          <a:bodyPr>
            <a:noAutofit/>
          </a:bodyPr>
          <a:lstStyle/>
          <a:p>
            <a:r>
              <a:rPr lang="es-AR" sz="2200" dirty="0"/>
              <a:t>Fallo: </a:t>
            </a:r>
            <a:r>
              <a:rPr lang="es-AR" sz="2200" dirty="0" smtClean="0"/>
              <a:t>B., M. J. </a:t>
            </a:r>
            <a:r>
              <a:rPr lang="es-AR" sz="2200" dirty="0" err="1" smtClean="0"/>
              <a:t>pshm</a:t>
            </a:r>
            <a:r>
              <a:rPr lang="es-AR" sz="2200" dirty="0" smtClean="0"/>
              <a:t> BPR y JPRB C/ P., J. M. S</a:t>
            </a:r>
            <a:r>
              <a:rPr lang="es-AR" sz="2200" dirty="0"/>
              <a:t>/ </a:t>
            </a:r>
            <a:r>
              <a:rPr lang="es-AR" sz="2200" dirty="0" smtClean="0"/>
              <a:t>Alimentos y Litis expensas (Sala V Cámara </a:t>
            </a:r>
            <a:r>
              <a:rPr lang="es-AR" sz="2200" dirty="0"/>
              <a:t>Apelaciones </a:t>
            </a:r>
            <a:r>
              <a:rPr lang="es-AR" sz="2200" dirty="0" smtClean="0"/>
              <a:t>Civil, Comercial, de Familia y Fiscal Tributaria de Posadas, Misiones) 26-11-2020</a:t>
            </a:r>
            <a:r>
              <a:rPr lang="es-AR" sz="2400" dirty="0"/>
              <a:t/>
            </a:r>
            <a:br>
              <a:rPr lang="es-AR" sz="2400" dirty="0"/>
            </a:br>
            <a:endParaRPr lang="es-AR" sz="2400" dirty="0"/>
          </a:p>
        </p:txBody>
      </p:sp>
      <p:sp>
        <p:nvSpPr>
          <p:cNvPr id="3" name="Marcador de contenido 2"/>
          <p:cNvSpPr>
            <a:spLocks noGrp="1"/>
          </p:cNvSpPr>
          <p:nvPr>
            <p:ph idx="1"/>
          </p:nvPr>
        </p:nvSpPr>
        <p:spPr>
          <a:xfrm>
            <a:off x="1443790" y="1905000"/>
            <a:ext cx="10599820" cy="4736432"/>
          </a:xfrm>
        </p:spPr>
        <p:txBody>
          <a:bodyPr>
            <a:normAutofit fontScale="92500" lnSpcReduction="20000"/>
          </a:bodyPr>
          <a:lstStyle/>
          <a:p>
            <a:r>
              <a:rPr lang="es-ES" u="sng" dirty="0" smtClean="0">
                <a:latin typeface="Calibri" panose="020F0502020204030204" pitchFamily="34" charset="0"/>
                <a:cs typeface="Calibri" panose="020F0502020204030204" pitchFamily="34" charset="0"/>
              </a:rPr>
              <a:t>Sentencia Primera Instancia Juzgado de Familia N° 1 Posadas</a:t>
            </a:r>
            <a:r>
              <a:rPr lang="es-ES" dirty="0" smtClean="0">
                <a:latin typeface="Calibri" panose="020F0502020204030204" pitchFamily="34" charset="0"/>
                <a:cs typeface="Calibri" panose="020F0502020204030204" pitchFamily="34" charset="0"/>
              </a:rPr>
              <a:t>: </a:t>
            </a:r>
            <a:r>
              <a:rPr lang="es-ES" i="1" dirty="0">
                <a:latin typeface="Calibri" panose="020F0502020204030204" pitchFamily="34" charset="0"/>
                <a:cs typeface="Calibri" panose="020F0502020204030204" pitchFamily="34" charset="0"/>
              </a:rPr>
              <a:t>“</a:t>
            </a:r>
            <a:r>
              <a:rPr lang="es-ES" b="1" i="1" dirty="0">
                <a:latin typeface="Calibri" panose="020F0502020204030204" pitchFamily="34" charset="0"/>
                <a:cs typeface="Calibri" panose="020F0502020204030204" pitchFamily="34" charset="0"/>
              </a:rPr>
              <a:t>En relación a las costas siendo unánime la </a:t>
            </a:r>
            <a:r>
              <a:rPr lang="es-ES" b="1" i="1" dirty="0" smtClean="0">
                <a:latin typeface="Calibri" panose="020F0502020204030204" pitchFamily="34" charset="0"/>
                <a:cs typeface="Calibri" panose="020F0502020204030204" pitchFamily="34" charset="0"/>
              </a:rPr>
              <a:t>Jurisprudencia y </a:t>
            </a:r>
            <a:r>
              <a:rPr lang="es-ES" b="1" i="1" dirty="0">
                <a:latin typeface="Calibri" panose="020F0502020204030204" pitchFamily="34" charset="0"/>
                <a:cs typeface="Calibri" panose="020F0502020204030204" pitchFamily="34" charset="0"/>
              </a:rPr>
              <a:t>doctrina respectiva deben ser impuestas al demandado a fin de no afectar la percepción del crédito </a:t>
            </a:r>
            <a:r>
              <a:rPr lang="es-ES" b="1" i="1" dirty="0" smtClean="0">
                <a:latin typeface="Calibri" panose="020F0502020204030204" pitchFamily="34" charset="0"/>
                <a:cs typeface="Calibri" panose="020F0502020204030204" pitchFamily="34" charset="0"/>
              </a:rPr>
              <a:t>alimentario </a:t>
            </a:r>
            <a:r>
              <a:rPr lang="es-ES" b="1" i="1" dirty="0">
                <a:latin typeface="Calibri" panose="020F0502020204030204" pitchFamily="34" charset="0"/>
                <a:cs typeface="Calibri" panose="020F0502020204030204" pitchFamily="34" charset="0"/>
              </a:rPr>
              <a:t>a los niños</a:t>
            </a:r>
            <a:r>
              <a:rPr lang="es-ES" b="1" i="1" dirty="0" smtClean="0">
                <a:latin typeface="Calibri" panose="020F0502020204030204" pitchFamily="34" charset="0"/>
                <a:cs typeface="Calibri" panose="020F0502020204030204" pitchFamily="34" charset="0"/>
              </a:rPr>
              <a:t>”</a:t>
            </a:r>
            <a:r>
              <a:rPr lang="es-ES" b="1" dirty="0" smtClean="0">
                <a:latin typeface="Calibri" panose="020F0502020204030204" pitchFamily="34" charset="0"/>
                <a:cs typeface="Calibri" panose="020F0502020204030204" pitchFamily="34" charset="0"/>
              </a:rPr>
              <a:t>.</a:t>
            </a:r>
          </a:p>
          <a:p>
            <a:r>
              <a:rPr lang="es-ES" u="sng" dirty="0" smtClean="0">
                <a:latin typeface="Calibri" panose="020F0502020204030204" pitchFamily="34" charset="0"/>
                <a:cs typeface="Calibri" panose="020F0502020204030204" pitchFamily="34" charset="0"/>
              </a:rPr>
              <a:t>Sentencia Cámara</a:t>
            </a:r>
            <a:r>
              <a:rPr lang="es-ES" dirty="0" smtClean="0">
                <a:latin typeface="Calibri" panose="020F0502020204030204" pitchFamily="34" charset="0"/>
                <a:cs typeface="Calibri" panose="020F0502020204030204" pitchFamily="34" charset="0"/>
              </a:rPr>
              <a:t>: “ En cuanto a las costas de esta instancia, es sabido que la naturaleza de la prestación alimentaria impone un tratamiento en especifico en materia de costas devengadas en el proceso en el cual ésta debe ser fijada, a efectos de que los costos de aquél no incidan negativamente en la cobertura de las necesidades de los alimentos que, precisamente, la cuota debe solventar. Ahora bien</a:t>
            </a:r>
            <a:r>
              <a:rPr lang="es-ES" b="1" dirty="0" smtClean="0">
                <a:latin typeface="Calibri" panose="020F0502020204030204" pitchFamily="34" charset="0"/>
                <a:cs typeface="Calibri" panose="020F0502020204030204" pitchFamily="34" charset="0"/>
              </a:rPr>
              <a:t>, tal principio no es absoluto, puesto que según las circunstancias que rodeen el caso y la cobertura asumida por las partes, podría determinarse la distribución de las costas </a:t>
            </a:r>
            <a:r>
              <a:rPr lang="es-ES" dirty="0" smtClean="0">
                <a:latin typeface="Calibri" panose="020F0502020204030204" pitchFamily="34" charset="0"/>
                <a:cs typeface="Calibri" panose="020F0502020204030204" pitchFamily="34" charset="0"/>
              </a:rPr>
              <a:t>(cfr. </a:t>
            </a:r>
            <a:r>
              <a:rPr lang="es-ES" dirty="0" err="1" smtClean="0">
                <a:latin typeface="Calibri" panose="020F0502020204030204" pitchFamily="34" charset="0"/>
                <a:cs typeface="Calibri" panose="020F0502020204030204" pitchFamily="34" charset="0"/>
              </a:rPr>
              <a:t>Loutayf</a:t>
            </a:r>
            <a:r>
              <a:rPr lang="es-ES" dirty="0" smtClean="0">
                <a:latin typeface="Calibri" panose="020F0502020204030204" pitchFamily="34" charset="0"/>
                <a:cs typeface="Calibri" panose="020F0502020204030204" pitchFamily="34" charset="0"/>
              </a:rPr>
              <a:t> Ranea, Roberto G. “Condena en costas en proceso civil”. 1ª Ed., </a:t>
            </a:r>
            <a:r>
              <a:rPr lang="es-ES" dirty="0" err="1" smtClean="0">
                <a:latin typeface="Calibri" panose="020F0502020204030204" pitchFamily="34" charset="0"/>
                <a:cs typeface="Calibri" panose="020F0502020204030204" pitchFamily="34" charset="0"/>
              </a:rPr>
              <a:t>Astrea</a:t>
            </a:r>
            <a:r>
              <a:rPr lang="es-ES" dirty="0" smtClean="0">
                <a:latin typeface="Calibri" panose="020F0502020204030204" pitchFamily="34" charset="0"/>
                <a:cs typeface="Calibri" panose="020F0502020204030204" pitchFamily="34" charset="0"/>
              </a:rPr>
              <a:t>, Buenos Aires, 2000, p. 143 y jurisprudencia allí citada).</a:t>
            </a:r>
          </a:p>
          <a:p>
            <a:r>
              <a:rPr lang="es-ES" dirty="0" smtClean="0">
                <a:latin typeface="Calibri" panose="020F0502020204030204" pitchFamily="34" charset="0"/>
                <a:cs typeface="Calibri" panose="020F0502020204030204" pitchFamily="34" charset="0"/>
              </a:rPr>
              <a:t>En el caso, </a:t>
            </a:r>
            <a:r>
              <a:rPr lang="es-ES" b="1" dirty="0" smtClean="0">
                <a:latin typeface="Calibri" panose="020F0502020204030204" pitchFamily="34" charset="0"/>
                <a:cs typeface="Calibri" panose="020F0502020204030204" pitchFamily="34" charset="0"/>
              </a:rPr>
              <a:t>el demandado ha abonado la cuota alimentaria aún antes de ser fijada</a:t>
            </a:r>
            <a:r>
              <a:rPr lang="es-ES" dirty="0" smtClean="0">
                <a:latin typeface="Calibri" panose="020F0502020204030204" pitchFamily="34" charset="0"/>
                <a:cs typeface="Calibri" panose="020F0502020204030204" pitchFamily="34" charset="0"/>
              </a:rPr>
              <a:t>, conforme lo demuestra con los comprobantes de depósitos bancarios realizados a la cuenta de titularidad de la actora, adjuntos a la presentación espontánea realizada a fs. 88/98, indicándose en el punto IV.4 de la presentación que, </a:t>
            </a:r>
            <a:r>
              <a:rPr lang="es-ES" b="1" dirty="0" smtClean="0">
                <a:latin typeface="Calibri" panose="020F0502020204030204" pitchFamily="34" charset="0"/>
                <a:cs typeface="Calibri" panose="020F0502020204030204" pitchFamily="34" charset="0"/>
              </a:rPr>
              <a:t>desde la separación ha depositado regularmente el 30% de los haberes que en ese momento percibía- </a:t>
            </a:r>
            <a:r>
              <a:rPr lang="es-ES" dirty="0" smtClean="0">
                <a:latin typeface="Calibri" panose="020F0502020204030204" pitchFamily="34" charset="0"/>
                <a:cs typeface="Calibri" panose="020F0502020204030204" pitchFamily="34" charset="0"/>
              </a:rPr>
              <a:t>como docente de la UNC- y el mismo porcentaje de la Beca del Conicet, </a:t>
            </a:r>
            <a:r>
              <a:rPr lang="es-ES" b="1" dirty="0" smtClean="0">
                <a:latin typeface="Calibri" panose="020F0502020204030204" pitchFamily="34" charset="0"/>
                <a:cs typeface="Calibri" panose="020F0502020204030204" pitchFamily="34" charset="0"/>
              </a:rPr>
              <a:t>además de afrontar los gastos extras que requerían los menores. Lo dicho revela una particularidad que, justifica el apartamiento del principio general, en cuestiones de costas en materia de alimentos.  Teniendo en cuenta las circunstancias apuntadas, y que se trata de un supuesto de excepción, la distribución de las costas de esta Alzada en el orden causado resulta justificada (art. 68, 2° parte del C.P.C.C.F. y V.F.)</a:t>
            </a:r>
            <a:endParaRPr lang="es-A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944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9275" y="624110"/>
            <a:ext cx="9495338" cy="1280890"/>
          </a:xfrm>
        </p:spPr>
        <p:txBody>
          <a:bodyPr>
            <a:noAutofit/>
          </a:bodyPr>
          <a:lstStyle/>
          <a:p>
            <a:r>
              <a:rPr lang="es-AR" sz="2200" dirty="0" smtClean="0"/>
              <a:t>G., T. P.M.S. por si y </a:t>
            </a:r>
            <a:r>
              <a:rPr lang="es-AR" sz="2200" dirty="0" err="1" smtClean="0"/>
              <a:t>pshm</a:t>
            </a:r>
            <a:r>
              <a:rPr lang="es-AR" sz="2200" dirty="0" smtClean="0"/>
              <a:t> FM NM y SM C/ M., F.B. S/ Alimentos – Juzgado de Familia N°2 de la Ciudad de Posadas – 28-03-2018.</a:t>
            </a:r>
            <a:r>
              <a:rPr lang="es-AR" sz="2400" dirty="0" smtClean="0"/>
              <a:t/>
            </a:r>
            <a:br>
              <a:rPr lang="es-AR" sz="2400" dirty="0" smtClean="0"/>
            </a:br>
            <a:endParaRPr lang="es-AR" sz="2400" dirty="0"/>
          </a:p>
        </p:txBody>
      </p:sp>
      <p:sp>
        <p:nvSpPr>
          <p:cNvPr id="3" name="Marcador de contenido 2"/>
          <p:cNvSpPr>
            <a:spLocks noGrp="1"/>
          </p:cNvSpPr>
          <p:nvPr>
            <p:ph idx="1"/>
          </p:nvPr>
        </p:nvSpPr>
        <p:spPr>
          <a:xfrm>
            <a:off x="1840833" y="2133600"/>
            <a:ext cx="9663780" cy="3777622"/>
          </a:xfrm>
        </p:spPr>
        <p:txBody>
          <a:bodyPr>
            <a:normAutofit/>
          </a:bodyPr>
          <a:lstStyle/>
          <a:p>
            <a:r>
              <a:rPr lang="es-ES" dirty="0" smtClean="0">
                <a:latin typeface="Calibri" panose="020F0502020204030204" pitchFamily="34" charset="0"/>
                <a:cs typeface="Calibri" panose="020F0502020204030204" pitchFamily="34" charset="0"/>
              </a:rPr>
              <a:t>“Que</a:t>
            </a:r>
            <a:r>
              <a:rPr lang="es-ES" dirty="0">
                <a:latin typeface="Calibri" panose="020F0502020204030204" pitchFamily="34" charset="0"/>
                <a:cs typeface="Calibri" panose="020F0502020204030204" pitchFamily="34" charset="0"/>
              </a:rPr>
              <a:t>, asimismo, corresponde expedirme respecto a las costas, debiendo señalar que, </a:t>
            </a:r>
            <a:r>
              <a:rPr lang="es-ES" b="1" dirty="0">
                <a:latin typeface="Calibri" panose="020F0502020204030204" pitchFamily="34" charset="0"/>
                <a:cs typeface="Calibri" panose="020F0502020204030204" pitchFamily="34" charset="0"/>
              </a:rPr>
              <a:t>dada la naturaleza y fin del deber que se reclama, las costas deben ser soportadas por el alimentante, pues lo contrario sería desvirtuar la especial esencia de la prestación gravándose cuotas cuya percepción íntegra se presume,</a:t>
            </a:r>
            <a:r>
              <a:rPr lang="es-ES" dirty="0">
                <a:latin typeface="Calibri" panose="020F0502020204030204" pitchFamily="34" charset="0"/>
                <a:cs typeface="Calibri" panose="020F0502020204030204" pitchFamily="34" charset="0"/>
              </a:rPr>
              <a:t> ante una necesidad de subsistencia del beneficiario, máxime cuando como en el caso de autos, </a:t>
            </a:r>
            <a:r>
              <a:rPr lang="es-ES" b="1" dirty="0">
                <a:latin typeface="Calibri" panose="020F0502020204030204" pitchFamily="34" charset="0"/>
                <a:cs typeface="Calibri" panose="020F0502020204030204" pitchFamily="34" charset="0"/>
              </a:rPr>
              <a:t>los beneficiarios de la cuota alimentaria son menores de edad</a:t>
            </a:r>
            <a:r>
              <a:rPr lang="es-ES" dirty="0">
                <a:latin typeface="Calibri" panose="020F0502020204030204" pitchFamily="34" charset="0"/>
                <a:cs typeface="Calibri" panose="020F0502020204030204" pitchFamily="34" charset="0"/>
              </a:rPr>
              <a:t>, puesto </a:t>
            </a:r>
            <a:r>
              <a:rPr lang="es-ES" dirty="0" smtClean="0">
                <a:latin typeface="Calibri" panose="020F0502020204030204" pitchFamily="34" charset="0"/>
                <a:cs typeface="Calibri" panose="020F0502020204030204" pitchFamily="34" charset="0"/>
              </a:rPr>
              <a:t>que </a:t>
            </a:r>
            <a:r>
              <a:rPr lang="es-ES" b="1" dirty="0" smtClean="0">
                <a:latin typeface="Calibri" panose="020F0502020204030204" pitchFamily="34" charset="0"/>
                <a:cs typeface="Calibri" panose="020F0502020204030204" pitchFamily="34" charset="0"/>
              </a:rPr>
              <a:t>si nada se previó en el acuerdo celebrado por el alimentado y el alimentante, las costas serán a cargo de este segundo</a:t>
            </a:r>
            <a:r>
              <a:rPr lang="es-ES" dirty="0" smtClean="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así lo tiene expresada la jurisprudencia mayoritaria que dice: “</a:t>
            </a:r>
            <a:r>
              <a:rPr lang="es-ES" b="1" dirty="0">
                <a:latin typeface="Calibri" panose="020F0502020204030204" pitchFamily="34" charset="0"/>
                <a:cs typeface="Calibri" panose="020F0502020204030204" pitchFamily="34" charset="0"/>
              </a:rPr>
              <a:t>En los juicios por alimentos se complementan dos criterios, uno genérico de imposición en costas por lo que la pretensión no prospera en determinados casos, y el propio y específico de los alimentos que persigue no disminuir los fijados, desnaturalizándolos, en virtud de la imposición de costas al alimentado.</a:t>
            </a:r>
            <a:r>
              <a:rPr lang="es-ES" dirty="0">
                <a:latin typeface="Calibri" panose="020F0502020204030204" pitchFamily="34" charset="0"/>
                <a:cs typeface="Calibri" panose="020F0502020204030204" pitchFamily="34" charset="0"/>
              </a:rPr>
              <a:t>” (Sentencia nº 32872 de 2ª Cámara En Lo Civil, 15 de Febrero de 2008 (caso Recurso nº 32872 de Segunda Cámara en lo Civil del 15 de Febrero de 2008.)</a:t>
            </a:r>
            <a:endParaRPr lang="es-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90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1147" y="624110"/>
            <a:ext cx="9543465" cy="1280890"/>
          </a:xfrm>
        </p:spPr>
        <p:txBody>
          <a:bodyPr>
            <a:noAutofit/>
          </a:bodyPr>
          <a:lstStyle/>
          <a:p>
            <a:r>
              <a:rPr lang="es-AR" sz="2400" dirty="0"/>
              <a:t>Costas Judiciales en Juicios por Alimentos:</a:t>
            </a:r>
          </a:p>
        </p:txBody>
      </p:sp>
      <p:sp>
        <p:nvSpPr>
          <p:cNvPr id="3" name="Marcador de contenido 2"/>
          <p:cNvSpPr>
            <a:spLocks noGrp="1"/>
          </p:cNvSpPr>
          <p:nvPr>
            <p:ph idx="1"/>
          </p:nvPr>
        </p:nvSpPr>
        <p:spPr>
          <a:xfrm>
            <a:off x="2045368" y="1672389"/>
            <a:ext cx="9829800" cy="5293895"/>
          </a:xfrm>
        </p:spPr>
        <p:txBody>
          <a:bodyPr>
            <a:normAutofit lnSpcReduction="10000"/>
          </a:bodyPr>
          <a:lstStyle/>
          <a:p>
            <a:r>
              <a:rPr lang="es-ES" b="1" dirty="0" smtClean="0">
                <a:latin typeface="Calibri" panose="020F0502020204030204" pitchFamily="34" charset="0"/>
                <a:cs typeface="Calibri" panose="020F0502020204030204" pitchFamily="34" charset="0"/>
              </a:rPr>
              <a:t>COSTAS EN LOS INCIDENTES</a:t>
            </a:r>
            <a:r>
              <a:rPr lang="es-ES" dirty="0" smtClean="0">
                <a:latin typeface="Calibri" panose="020F0502020204030204" pitchFamily="34" charset="0"/>
                <a:cs typeface="Calibri" panose="020F0502020204030204" pitchFamily="34" charset="0"/>
              </a:rPr>
              <a:t>:  Rige la regla general.</a:t>
            </a:r>
          </a:p>
          <a:p>
            <a:endParaRPr lang="es-ES" dirty="0" smtClean="0">
              <a:latin typeface="Calibri" panose="020F0502020204030204" pitchFamily="34" charset="0"/>
              <a:cs typeface="Calibri" panose="020F0502020204030204" pitchFamily="34" charset="0"/>
            </a:endParaRPr>
          </a:p>
          <a:p>
            <a:r>
              <a:rPr lang="es-ES" dirty="0" smtClean="0">
                <a:latin typeface="Calibri" panose="020F0502020204030204" pitchFamily="34" charset="0"/>
                <a:cs typeface="Calibri" panose="020F0502020204030204" pitchFamily="34" charset="0"/>
              </a:rPr>
              <a:t>Aunque el alimentado sea vencido en el incidente, no cabe imponerle las costas, pero para que así suceda, debe haber optado en la incidencia una actitud razonable, aunque finalmente se la haya declarado errada </a:t>
            </a:r>
            <a:r>
              <a:rPr lang="es-AR" dirty="0">
                <a:latin typeface="Calibri" panose="020F0502020204030204" pitchFamily="34" charset="0"/>
                <a:cs typeface="Calibri" panose="020F0502020204030204" pitchFamily="34" charset="0"/>
              </a:rPr>
              <a:t>(</a:t>
            </a:r>
            <a:r>
              <a:rPr lang="es-AR" dirty="0" err="1">
                <a:latin typeface="Calibri" panose="020F0502020204030204" pitchFamily="34" charset="0"/>
                <a:cs typeface="Calibri" panose="020F0502020204030204" pitchFamily="34" charset="0"/>
              </a:rPr>
              <a:t>Kemelmajer</a:t>
            </a:r>
            <a:r>
              <a:rPr lang="es-AR" dirty="0">
                <a:latin typeface="Calibri" panose="020F0502020204030204" pitchFamily="34" charset="0"/>
                <a:cs typeface="Calibri" panose="020F0502020204030204" pitchFamily="34" charset="0"/>
              </a:rPr>
              <a:t>, Molina de Juan. Alimentos Tomo II. 1ª ed. Santa Fe: </a:t>
            </a:r>
            <a:r>
              <a:rPr lang="es-AR" dirty="0" err="1">
                <a:latin typeface="Calibri" panose="020F0502020204030204" pitchFamily="34" charset="0"/>
                <a:cs typeface="Calibri" panose="020F0502020204030204" pitchFamily="34" charset="0"/>
              </a:rPr>
              <a:t>Rubinzal</a:t>
            </a:r>
            <a:r>
              <a:rPr lang="es-AR" dirty="0">
                <a:latin typeface="Calibri" panose="020F0502020204030204" pitchFamily="34" charset="0"/>
                <a:cs typeface="Calibri" panose="020F0502020204030204" pitchFamily="34" charset="0"/>
              </a:rPr>
              <a:t>- Culzoni.2014 p.216) </a:t>
            </a:r>
            <a:endParaRPr lang="es-ES" dirty="0" smtClean="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r>
              <a:rPr lang="es-ES" sz="2000" b="1" dirty="0" smtClean="0">
                <a:latin typeface="Calibri" panose="020F0502020204030204" pitchFamily="34" charset="0"/>
                <a:cs typeface="Calibri" panose="020F0502020204030204" pitchFamily="34" charset="0"/>
              </a:rPr>
              <a:t>G., L. D. </a:t>
            </a:r>
            <a:r>
              <a:rPr lang="es-ES" sz="2000" b="1" dirty="0" err="1" smtClean="0">
                <a:latin typeface="Calibri" panose="020F0502020204030204" pitchFamily="34" charset="0"/>
                <a:cs typeface="Calibri" panose="020F0502020204030204" pitchFamily="34" charset="0"/>
              </a:rPr>
              <a:t>pshm</a:t>
            </a:r>
            <a:r>
              <a:rPr lang="es-ES" sz="2000" b="1" dirty="0" smtClean="0">
                <a:latin typeface="Calibri" panose="020F0502020204030204" pitchFamily="34" charset="0"/>
                <a:cs typeface="Calibri" panose="020F0502020204030204" pitchFamily="34" charset="0"/>
              </a:rPr>
              <a:t> EG C/ G., B. M. L. S/ Ofrecimiento de cuota alimentaria. Juzgado de Familia N°1 Posadas 2-3-2021:</a:t>
            </a:r>
          </a:p>
          <a:p>
            <a:pPr marL="0" indent="0">
              <a:buNone/>
            </a:pPr>
            <a:r>
              <a:rPr lang="es-ES" b="1" dirty="0" smtClean="0">
                <a:latin typeface="Calibri" panose="020F0502020204030204" pitchFamily="34" charset="0"/>
                <a:cs typeface="Calibri" panose="020F0502020204030204" pitchFamily="34" charset="0"/>
              </a:rPr>
              <a:t>Planilla de alimentos atrasados</a:t>
            </a:r>
            <a:r>
              <a:rPr lang="es-ES" dirty="0" smtClean="0">
                <a:latin typeface="Calibri" panose="020F0502020204030204" pitchFamily="34" charset="0"/>
                <a:cs typeface="Calibri" panose="020F0502020204030204" pitchFamily="34" charset="0"/>
              </a:rPr>
              <a:t>: </a:t>
            </a:r>
          </a:p>
          <a:p>
            <a:pPr marL="0" indent="0">
              <a:buNone/>
            </a:pPr>
            <a:r>
              <a:rPr lang="es-ES" dirty="0" smtClean="0">
                <a:latin typeface="Calibri" panose="020F0502020204030204" pitchFamily="34" charset="0"/>
                <a:cs typeface="Calibri" panose="020F0502020204030204" pitchFamily="34" charset="0"/>
              </a:rPr>
              <a:t>“</a:t>
            </a:r>
            <a:r>
              <a:rPr lang="es-ES" i="1" dirty="0" smtClean="0">
                <a:latin typeface="Calibri" panose="020F0502020204030204" pitchFamily="34" charset="0"/>
                <a:cs typeface="Calibri" panose="020F0502020204030204" pitchFamily="34" charset="0"/>
              </a:rPr>
              <a:t>la Sra. G.B. no ha acreditado con la documental correspondiente el requisito exigido por la norma aplicable al caso, es decir la interpelación del obligado por medio fehaciente, por ejemplo a través de una carta documento, así tampoco se ha iniciado demanda dentro de los seis meses de dicha interpelación, por lo que considero justo debe rechazarse la planilla practicada por la misma (…) </a:t>
            </a:r>
            <a:r>
              <a:rPr lang="es-ES" b="1" i="1" dirty="0" smtClean="0">
                <a:latin typeface="Calibri" panose="020F0502020204030204" pitchFamily="34" charset="0"/>
                <a:cs typeface="Calibri" panose="020F0502020204030204" pitchFamily="34" charset="0"/>
              </a:rPr>
              <a:t>Respecto a las costas considero, que por la complejidad de las cuestiones debatidas y el interés de las mismas, deben ser soportadas por su orden</a:t>
            </a:r>
            <a:r>
              <a:rPr lang="es-ES" b="1" dirty="0" smtClean="0">
                <a:latin typeface="Calibri" panose="020F0502020204030204" pitchFamily="34" charset="0"/>
                <a:cs typeface="Calibri" panose="020F0502020204030204" pitchFamily="34" charset="0"/>
              </a:rPr>
              <a:t>”</a:t>
            </a:r>
            <a:r>
              <a:rPr lang="es-ES" dirty="0" smtClean="0">
                <a:latin typeface="Calibri" panose="020F0502020204030204" pitchFamily="34" charset="0"/>
                <a:cs typeface="Calibri" panose="020F0502020204030204" pitchFamily="34" charset="0"/>
              </a:rPr>
              <a:t>.</a:t>
            </a:r>
            <a:endParaRPr lang="es-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370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72979"/>
            <a:ext cx="8911687" cy="1532021"/>
          </a:xfrm>
        </p:spPr>
        <p:txBody>
          <a:bodyPr>
            <a:normAutofit/>
          </a:bodyPr>
          <a:lstStyle/>
          <a:p>
            <a:pPr algn="ctr"/>
            <a:r>
              <a:rPr lang="es-AR" b="1" dirty="0"/>
              <a:t>Costas Judiciales en Procesos de Homologación de Acuerdos:</a:t>
            </a:r>
          </a:p>
        </p:txBody>
      </p:sp>
      <p:sp>
        <p:nvSpPr>
          <p:cNvPr id="3" name="Marcador de contenido 2"/>
          <p:cNvSpPr>
            <a:spLocks noGrp="1"/>
          </p:cNvSpPr>
          <p:nvPr>
            <p:ph idx="1"/>
          </p:nvPr>
        </p:nvSpPr>
        <p:spPr>
          <a:xfrm>
            <a:off x="1792705" y="1756611"/>
            <a:ext cx="10238874" cy="4896852"/>
          </a:xfrm>
        </p:spPr>
        <p:txBody>
          <a:bodyPr>
            <a:normAutofit fontScale="92500" lnSpcReduction="10000"/>
          </a:bodyPr>
          <a:lstStyle/>
          <a:p>
            <a:pPr marL="0" indent="0">
              <a:buNone/>
            </a:pPr>
            <a:r>
              <a:rPr lang="es-AR" sz="2400" b="1" dirty="0" smtClean="0">
                <a:solidFill>
                  <a:schemeClr val="tx1"/>
                </a:solidFill>
                <a:latin typeface="Calibri" panose="020F0502020204030204" pitchFamily="34" charset="0"/>
                <a:cs typeface="Calibri" panose="020F0502020204030204" pitchFamily="34" charset="0"/>
              </a:rPr>
              <a:t>- Convenios Celebrados con intervención del Centro Judicial de Mediación. </a:t>
            </a:r>
          </a:p>
          <a:p>
            <a:pPr marL="0" indent="0">
              <a:buNone/>
            </a:pPr>
            <a:r>
              <a:rPr lang="es-AR" sz="2400" dirty="0" smtClean="0">
                <a:solidFill>
                  <a:schemeClr val="tx1"/>
                </a:solidFill>
                <a:latin typeface="Calibri" panose="020F0502020204030204" pitchFamily="34" charset="0"/>
                <a:cs typeface="Calibri" panose="020F0502020204030204" pitchFamily="34" charset="0"/>
              </a:rPr>
              <a:t>(</a:t>
            </a:r>
            <a:r>
              <a:rPr lang="es-AR" sz="2400" dirty="0" smtClean="0">
                <a:solidFill>
                  <a:schemeClr val="tx1"/>
                </a:solidFill>
                <a:latin typeface="Calibri" panose="020F0502020204030204" pitchFamily="34" charset="0"/>
                <a:cs typeface="Calibri" panose="020F0502020204030204" pitchFamily="34" charset="0"/>
              </a:rPr>
              <a:t>Art. 653 Ley XII N° 27)</a:t>
            </a:r>
            <a:endParaRPr lang="es-AR" sz="2400" dirty="0" smtClean="0">
              <a:solidFill>
                <a:schemeClr val="tx1"/>
              </a:solidFill>
              <a:latin typeface="Calibri" panose="020F0502020204030204" pitchFamily="34" charset="0"/>
              <a:cs typeface="Calibri" panose="020F0502020204030204" pitchFamily="34" charset="0"/>
            </a:endParaRPr>
          </a:p>
          <a:p>
            <a:pPr marL="0" indent="0">
              <a:buNone/>
            </a:pPr>
            <a:r>
              <a:rPr lang="es-AR" sz="2400" b="1" dirty="0" smtClean="0">
                <a:solidFill>
                  <a:schemeClr val="tx1"/>
                </a:solidFill>
                <a:latin typeface="Calibri" panose="020F0502020204030204" pitchFamily="34" charset="0"/>
                <a:cs typeface="Calibri" panose="020F0502020204030204" pitchFamily="34" charset="0"/>
              </a:rPr>
              <a:t>- Acuerdos Extrajudiciales. </a:t>
            </a:r>
          </a:p>
          <a:p>
            <a:pPr marL="0" indent="0">
              <a:buNone/>
            </a:pPr>
            <a:r>
              <a:rPr lang="es-AR" sz="2400" dirty="0" smtClean="0">
                <a:solidFill>
                  <a:schemeClr val="tx1"/>
                </a:solidFill>
                <a:latin typeface="Calibri" panose="020F0502020204030204" pitchFamily="34" charset="0"/>
                <a:cs typeface="Calibri" panose="020F0502020204030204" pitchFamily="34" charset="0"/>
              </a:rPr>
              <a:t>(CPN Art. 307) – (Art. 310, 311 Ley XII N° 27)</a:t>
            </a:r>
          </a:p>
          <a:p>
            <a:pPr>
              <a:buFontTx/>
              <a:buChar char="-"/>
            </a:pPr>
            <a:endParaRPr lang="es-AR" sz="2400" b="1" dirty="0" smtClean="0">
              <a:solidFill>
                <a:schemeClr val="tx1"/>
              </a:solidFill>
              <a:latin typeface="Calibri" panose="020F0502020204030204" pitchFamily="34" charset="0"/>
              <a:cs typeface="Calibri" panose="020F0502020204030204" pitchFamily="34" charset="0"/>
            </a:endParaRPr>
          </a:p>
          <a:p>
            <a:pPr marL="0" indent="0">
              <a:buNone/>
            </a:pPr>
            <a:r>
              <a:rPr lang="es-AR" sz="2400" b="1" dirty="0" smtClean="0">
                <a:solidFill>
                  <a:schemeClr val="tx1"/>
                </a:solidFill>
                <a:latin typeface="Calibri" panose="020F0502020204030204" pitchFamily="34" charset="0"/>
                <a:cs typeface="Calibri" panose="020F0502020204030204" pitchFamily="34" charset="0"/>
              </a:rPr>
              <a:t>COSTAS POR EL ORDEN CAUSADO. </a:t>
            </a:r>
          </a:p>
          <a:p>
            <a:pPr marL="0" indent="0">
              <a:buNone/>
            </a:pPr>
            <a:r>
              <a:rPr lang="es-AR" sz="2200" b="1" dirty="0" smtClean="0">
                <a:solidFill>
                  <a:schemeClr val="tx1"/>
                </a:solidFill>
                <a:latin typeface="Calibri" panose="020F0502020204030204" pitchFamily="34" charset="0"/>
                <a:cs typeface="Calibri" panose="020F0502020204030204" pitchFamily="34" charset="0"/>
              </a:rPr>
              <a:t>Art. 73 Ley XII - N° 27 </a:t>
            </a:r>
            <a:r>
              <a:rPr lang="es-ES" sz="2200" i="1" dirty="0" smtClean="0">
                <a:latin typeface="Calibri" panose="020F0502020204030204" pitchFamily="34" charset="0"/>
                <a:cs typeface="Calibri" panose="020F0502020204030204" pitchFamily="34" charset="0"/>
              </a:rPr>
              <a:t>Transacción</a:t>
            </a:r>
            <a:r>
              <a:rPr lang="es-ES" sz="2200" i="1" dirty="0">
                <a:latin typeface="Calibri" panose="020F0502020204030204" pitchFamily="34" charset="0"/>
                <a:cs typeface="Calibri" panose="020F0502020204030204" pitchFamily="34" charset="0"/>
              </a:rPr>
              <a:t>. Conciliación. Desistimiento. Caducidad de instancia. Si el juicio termina por transacción o conciliación, las costas son impuestas en el orden causado respecto de quienes celebren el avenimiento; en cuanto a las partes que no lo suscriben, se aplican las reglas generales. Si el proceso se extingue por desistimiento, las costas son a cargo de quien desiste, salvo cuando se debe exclusivamente a cambios de legislación o jurisprudencia y se lleva a cabo sin demora injustificada. </a:t>
            </a:r>
            <a:r>
              <a:rPr lang="es-ES" sz="2200" i="1" dirty="0" err="1">
                <a:latin typeface="Calibri" panose="020F0502020204030204" pitchFamily="34" charset="0"/>
                <a:cs typeface="Calibri" panose="020F0502020204030204" pitchFamily="34" charset="0"/>
              </a:rPr>
              <a:t>Exceptúase</a:t>
            </a:r>
            <a:r>
              <a:rPr lang="es-ES" sz="2200" i="1" dirty="0">
                <a:latin typeface="Calibri" panose="020F0502020204030204" pitchFamily="34" charset="0"/>
                <a:cs typeface="Calibri" panose="020F0502020204030204" pitchFamily="34" charset="0"/>
              </a:rPr>
              <a:t>, en todos los casos, lo que puedan acordar las partes en contrario. Declarada la caducidad de la primera instancia, las costas del juicio deben ser impuestas al actor.</a:t>
            </a:r>
            <a:endParaRPr lang="es-AR" sz="2200" b="1"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8856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4000" dirty="0"/>
              <a:t>Costas Judiciales en </a:t>
            </a:r>
            <a:r>
              <a:rPr lang="es-AR" sz="4000" dirty="0" smtClean="0"/>
              <a:t>Procesos de Homologación de Acuerdos:</a:t>
            </a:r>
            <a:r>
              <a:rPr lang="es-AR" sz="2800" dirty="0">
                <a:solidFill>
                  <a:srgbClr val="FF0000"/>
                </a:solidFill>
              </a:rPr>
              <a:t/>
            </a:r>
            <a:br>
              <a:rPr lang="es-AR" sz="2800" dirty="0">
                <a:solidFill>
                  <a:srgbClr val="FF0000"/>
                </a:solidFill>
              </a:rPr>
            </a:br>
            <a:r>
              <a:rPr lang="es-AR" sz="2800" b="1" dirty="0" smtClean="0"/>
              <a:t/>
            </a:r>
            <a:br>
              <a:rPr lang="es-AR" sz="2800" b="1" dirty="0" smtClean="0"/>
            </a:br>
            <a:r>
              <a:rPr lang="es-AR" sz="2800" b="1" dirty="0" smtClean="0">
                <a:solidFill>
                  <a:schemeClr val="tx1"/>
                </a:solidFill>
              </a:rPr>
              <a:t>INEXISTENCIA </a:t>
            </a:r>
            <a:r>
              <a:rPr lang="es-AR" sz="2800" b="1" dirty="0">
                <a:solidFill>
                  <a:schemeClr val="tx1"/>
                </a:solidFill>
              </a:rPr>
              <a:t>DE PRONUNCIAMIENTO EN COSTAS: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p:cNvSpPr txBox="1"/>
          <p:nvPr/>
        </p:nvSpPr>
        <p:spPr>
          <a:xfrm>
            <a:off x="2201779" y="2875547"/>
            <a:ext cx="9637295" cy="3170099"/>
          </a:xfrm>
          <a:prstGeom prst="rect">
            <a:avLst/>
          </a:prstGeom>
          <a:noFill/>
        </p:spPr>
        <p:txBody>
          <a:bodyPr wrap="square" rtlCol="0">
            <a:spAutoFit/>
          </a:bodyPr>
          <a:lstStyle/>
          <a:p>
            <a:endParaRPr lang="es-AR" sz="2000" dirty="0">
              <a:latin typeface="Calibri" panose="020F0502020204030204" pitchFamily="34" charset="0"/>
              <a:cs typeface="Calibri" panose="020F0502020204030204" pitchFamily="34" charset="0"/>
            </a:endParaRPr>
          </a:p>
          <a:p>
            <a:r>
              <a:rPr lang="es-AR" sz="2000" b="1" dirty="0" smtClean="0">
                <a:latin typeface="Calibri" panose="020F0502020204030204" pitchFamily="34" charset="0"/>
                <a:cs typeface="Calibri" panose="020F0502020204030204" pitchFamily="34" charset="0"/>
              </a:rPr>
              <a:t>Legajo CEJUME N° 72540/2020.</a:t>
            </a:r>
          </a:p>
          <a:p>
            <a:endParaRPr lang="es-AR" sz="2000" dirty="0">
              <a:latin typeface="Calibri" panose="020F0502020204030204" pitchFamily="34" charset="0"/>
              <a:cs typeface="Calibri" panose="020F0502020204030204" pitchFamily="34" charset="0"/>
            </a:endParaRPr>
          </a:p>
          <a:p>
            <a:r>
              <a:rPr lang="es-AR" sz="2000" dirty="0" smtClean="0">
                <a:latin typeface="Calibri" panose="020F0502020204030204" pitchFamily="34" charset="0"/>
                <a:cs typeface="Calibri" panose="020F0502020204030204" pitchFamily="34" charset="0"/>
              </a:rPr>
              <a:t>Acta Acuerdo Total a Homologar: </a:t>
            </a:r>
            <a:r>
              <a:rPr lang="es-AR" sz="2000" i="1" dirty="0" smtClean="0">
                <a:latin typeface="Calibri" panose="020F0502020204030204" pitchFamily="34" charset="0"/>
                <a:cs typeface="Calibri" panose="020F0502020204030204" pitchFamily="34" charset="0"/>
              </a:rPr>
              <a:t>“…</a:t>
            </a:r>
            <a:r>
              <a:rPr lang="es-AR" sz="2000" b="1" i="1" dirty="0" smtClean="0">
                <a:latin typeface="Calibri" panose="020F0502020204030204" pitchFamily="34" charset="0"/>
                <a:cs typeface="Calibri" panose="020F0502020204030204" pitchFamily="34" charset="0"/>
              </a:rPr>
              <a:t>TERCERA</a:t>
            </a:r>
            <a:r>
              <a:rPr lang="es-AR" sz="2000" b="1" i="1" dirty="0">
                <a:latin typeface="Calibri" panose="020F0502020204030204" pitchFamily="34" charset="0"/>
                <a:cs typeface="Calibri" panose="020F0502020204030204" pitchFamily="34" charset="0"/>
              </a:rPr>
              <a:t>: </a:t>
            </a:r>
            <a:r>
              <a:rPr lang="es-AR" sz="2000" i="1" dirty="0">
                <a:latin typeface="Calibri" panose="020F0502020204030204" pitchFamily="34" charset="0"/>
                <a:cs typeface="Calibri" panose="020F0502020204030204" pitchFamily="34" charset="0"/>
              </a:rPr>
              <a:t>En cuanto a los</a:t>
            </a:r>
          </a:p>
          <a:p>
            <a:r>
              <a:rPr lang="es-AR" sz="2000" i="1" dirty="0">
                <a:latin typeface="Calibri" panose="020F0502020204030204" pitchFamily="34" charset="0"/>
                <a:cs typeface="Calibri" panose="020F0502020204030204" pitchFamily="34" charset="0"/>
              </a:rPr>
              <a:t>honorarios profesionales de los abogados intervinientes serán de costas por su </a:t>
            </a:r>
            <a:r>
              <a:rPr lang="es-AR" sz="2000" i="1" dirty="0" smtClean="0">
                <a:latin typeface="Calibri" panose="020F0502020204030204" pitchFamily="34" charset="0"/>
                <a:cs typeface="Calibri" panose="020F0502020204030204" pitchFamily="34" charset="0"/>
              </a:rPr>
              <a:t>orden…”</a:t>
            </a:r>
            <a:endParaRPr lang="es-AR" sz="2000" i="1" dirty="0">
              <a:latin typeface="Calibri" panose="020F0502020204030204" pitchFamily="34" charset="0"/>
              <a:cs typeface="Calibri" panose="020F0502020204030204" pitchFamily="34" charset="0"/>
            </a:endParaRPr>
          </a:p>
          <a:p>
            <a:endParaRPr lang="es-AR" sz="2000" i="1" dirty="0" smtClean="0">
              <a:latin typeface="Calibri" panose="020F0502020204030204" pitchFamily="34" charset="0"/>
              <a:cs typeface="Calibri" panose="020F0502020204030204" pitchFamily="34" charset="0"/>
            </a:endParaRPr>
          </a:p>
          <a:p>
            <a:r>
              <a:rPr lang="es-AR" sz="2000" b="1" dirty="0" smtClean="0">
                <a:latin typeface="Calibri" panose="020F0502020204030204" pitchFamily="34" charset="0"/>
                <a:cs typeface="Calibri" panose="020F0502020204030204" pitchFamily="34" charset="0"/>
              </a:rPr>
              <a:t>EXPTE Nº109336/2020 Letra F S</a:t>
            </a:r>
            <a:r>
              <a:rPr lang="es-AR" sz="2000" b="1" dirty="0">
                <a:latin typeface="Calibri" panose="020F0502020204030204" pitchFamily="34" charset="0"/>
                <a:cs typeface="Calibri" panose="020F0502020204030204" pitchFamily="34" charset="0"/>
              </a:rPr>
              <a:t>/ Homologación Acuerdo </a:t>
            </a:r>
            <a:r>
              <a:rPr lang="es-AR" sz="2000" b="1" dirty="0" smtClean="0">
                <a:latin typeface="Calibri" panose="020F0502020204030204" pitchFamily="34" charset="0"/>
                <a:cs typeface="Calibri" panose="020F0502020204030204" pitchFamily="34" charset="0"/>
              </a:rPr>
              <a:t>CE.JU.ME </a:t>
            </a:r>
            <a:r>
              <a:rPr lang="es-AR" sz="2000" b="1" dirty="0">
                <a:latin typeface="Calibri" panose="020F0502020204030204" pitchFamily="34" charset="0"/>
                <a:cs typeface="Calibri" panose="020F0502020204030204" pitchFamily="34" charset="0"/>
              </a:rPr>
              <a:t>Art. </a:t>
            </a:r>
            <a:r>
              <a:rPr lang="es-AR" sz="2000" b="1" dirty="0" smtClean="0">
                <a:latin typeface="Calibri" panose="020F0502020204030204" pitchFamily="34" charset="0"/>
                <a:cs typeface="Calibri" panose="020F0502020204030204" pitchFamily="34" charset="0"/>
              </a:rPr>
              <a:t>653</a:t>
            </a:r>
            <a:r>
              <a:rPr lang="es-AR" sz="2000" dirty="0" smtClean="0">
                <a:latin typeface="Calibri" panose="020F0502020204030204" pitchFamily="34" charset="0"/>
                <a:cs typeface="Calibri" panose="020F0502020204030204" pitchFamily="34" charset="0"/>
              </a:rPr>
              <a:t>”  Juzgado de Familia N° 1 de Posadas.</a:t>
            </a:r>
          </a:p>
          <a:p>
            <a:endParaRPr lang="es-AR" sz="2000" i="1" dirty="0" smtClean="0">
              <a:latin typeface="Calibri" panose="020F0502020204030204" pitchFamily="34" charset="0"/>
              <a:cs typeface="Calibri" panose="020F0502020204030204" pitchFamily="34" charset="0"/>
            </a:endParaRPr>
          </a:p>
          <a:p>
            <a:r>
              <a:rPr lang="es-AR" sz="2000" i="1" dirty="0" smtClean="0">
                <a:latin typeface="Calibri" panose="020F0502020204030204" pitchFamily="34" charset="0"/>
                <a:cs typeface="Calibri" panose="020F0502020204030204" pitchFamily="34" charset="0"/>
              </a:rPr>
              <a:t>Fallo de Fecha 09/02/2021 </a:t>
            </a:r>
            <a:r>
              <a:rPr lang="es-AR" sz="2000" b="1" i="1" dirty="0" smtClean="0">
                <a:latin typeface="Calibri" panose="020F0502020204030204" pitchFamily="34" charset="0"/>
                <a:cs typeface="Calibri" panose="020F0502020204030204" pitchFamily="34" charset="0"/>
              </a:rPr>
              <a:t>– NADA EXPRESA SOBRE COSTAS-.</a:t>
            </a:r>
            <a:endParaRPr lang="es-AR" sz="20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126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sz="4000" dirty="0"/>
              <a:t>Costas Judiciales en </a:t>
            </a:r>
            <a:r>
              <a:rPr lang="es-AR" sz="4000" dirty="0" smtClean="0"/>
              <a:t>Procesos de Homologación de Acuerdos:</a:t>
            </a:r>
            <a:r>
              <a:rPr lang="es-AR" sz="2800" dirty="0">
                <a:solidFill>
                  <a:srgbClr val="FF0000"/>
                </a:solidFill>
              </a:rPr>
              <a:t/>
            </a:r>
            <a:br>
              <a:rPr lang="es-AR" sz="2800" dirty="0">
                <a:solidFill>
                  <a:srgbClr val="FF0000"/>
                </a:solidFill>
              </a:rPr>
            </a:br>
            <a:r>
              <a:rPr lang="es-AR" sz="2800" b="1" dirty="0" smtClean="0"/>
              <a:t/>
            </a:r>
            <a:br>
              <a:rPr lang="es-AR" sz="2800" b="1" dirty="0" smtClean="0"/>
            </a:br>
            <a:r>
              <a:rPr lang="es-AR" sz="2800" b="1" dirty="0" smtClean="0">
                <a:solidFill>
                  <a:schemeClr val="tx1"/>
                </a:solidFill>
              </a:rPr>
              <a:t>INEXISTENCIA </a:t>
            </a:r>
            <a:r>
              <a:rPr lang="es-AR" sz="2800" b="1" dirty="0">
                <a:solidFill>
                  <a:schemeClr val="tx1"/>
                </a:solidFill>
              </a:rPr>
              <a:t>DE PRONUNCIAMIENTO EN COSTAS: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p:cNvSpPr txBox="1"/>
          <p:nvPr/>
        </p:nvSpPr>
        <p:spPr>
          <a:xfrm>
            <a:off x="2683042" y="2875547"/>
            <a:ext cx="8821570" cy="5262979"/>
          </a:xfrm>
          <a:prstGeom prst="rect">
            <a:avLst/>
          </a:prstGeom>
          <a:noFill/>
        </p:spPr>
        <p:txBody>
          <a:bodyPr wrap="square" rtlCol="0">
            <a:spAutoFit/>
          </a:bodyPr>
          <a:lstStyle/>
          <a:p>
            <a:r>
              <a:rPr lang="es-AR" sz="2400" dirty="0" smtClean="0">
                <a:latin typeface="Calibri" panose="020F0502020204030204" pitchFamily="34" charset="0"/>
                <a:cs typeface="Calibri" panose="020F0502020204030204" pitchFamily="34" charset="0"/>
              </a:rPr>
              <a:t>El Criterio tradicional de la CSJN sostenía </a:t>
            </a:r>
            <a:r>
              <a:rPr lang="es-AR" sz="2400" dirty="0">
                <a:latin typeface="Calibri" panose="020F0502020204030204" pitchFamily="34" charset="0"/>
                <a:cs typeface="Calibri" panose="020F0502020204030204" pitchFamily="34" charset="0"/>
              </a:rPr>
              <a:t>que en caso de omitirse la imposición de las costas, debía entenderse </a:t>
            </a:r>
            <a:r>
              <a:rPr lang="es-AR" sz="2400" dirty="0" smtClean="0">
                <a:latin typeface="Calibri" panose="020F0502020204030204" pitchFamily="34" charset="0"/>
                <a:cs typeface="Calibri" panose="020F0502020204030204" pitchFamily="34" charset="0"/>
              </a:rPr>
              <a:t>que </a:t>
            </a:r>
            <a:r>
              <a:rPr lang="es-AR" sz="2400" dirty="0">
                <a:latin typeface="Calibri" panose="020F0502020204030204" pitchFamily="34" charset="0"/>
                <a:cs typeface="Calibri" panose="020F0502020204030204" pitchFamily="34" charset="0"/>
              </a:rPr>
              <a:t>las mismas se distribuían “en el orden causado”, </a:t>
            </a:r>
            <a:r>
              <a:rPr lang="es-AR" sz="2400" dirty="0" smtClean="0">
                <a:latin typeface="Calibri" panose="020F0502020204030204" pitchFamily="34" charset="0"/>
                <a:cs typeface="Calibri" panose="020F0502020204030204" pitchFamily="34" charset="0"/>
              </a:rPr>
              <a:t>criterio </a:t>
            </a:r>
            <a:r>
              <a:rPr lang="es-AR" sz="2400" dirty="0">
                <a:latin typeface="Calibri" panose="020F0502020204030204" pitchFamily="34" charset="0"/>
                <a:cs typeface="Calibri" panose="020F0502020204030204" pitchFamily="34" charset="0"/>
              </a:rPr>
              <a:t>reflejado en Fallos 321:724 y </a:t>
            </a:r>
            <a:r>
              <a:rPr lang="es-AR" sz="2400" dirty="0" smtClean="0">
                <a:latin typeface="Calibri" panose="020F0502020204030204" pitchFamily="34" charset="0"/>
                <a:cs typeface="Calibri" panose="020F0502020204030204" pitchFamily="34" charset="0"/>
              </a:rPr>
              <a:t>3671. </a:t>
            </a:r>
          </a:p>
          <a:p>
            <a:endParaRPr lang="es-AR" sz="2400" dirty="0" smtClean="0">
              <a:latin typeface="Calibri" panose="020F0502020204030204" pitchFamily="34" charset="0"/>
              <a:cs typeface="Calibri" panose="020F0502020204030204" pitchFamily="34" charset="0"/>
            </a:endParaRPr>
          </a:p>
          <a:p>
            <a:r>
              <a:rPr lang="es-AR" sz="2400" dirty="0" smtClean="0">
                <a:latin typeface="Calibri" panose="020F0502020204030204" pitchFamily="34" charset="0"/>
                <a:cs typeface="Calibri" panose="020F0502020204030204" pitchFamily="34" charset="0"/>
              </a:rPr>
              <a:t>Esta corriente la sostienen ARAZI</a:t>
            </a:r>
            <a:r>
              <a:rPr lang="es-AR" sz="2400" dirty="0">
                <a:latin typeface="Calibri" panose="020F0502020204030204" pitchFamily="34" charset="0"/>
                <a:cs typeface="Calibri" panose="020F0502020204030204" pitchFamily="34" charset="0"/>
              </a:rPr>
              <a:t>‐ </a:t>
            </a:r>
            <a:r>
              <a:rPr lang="es-AR" sz="2400" dirty="0" smtClean="0">
                <a:latin typeface="Calibri" panose="020F0502020204030204" pitchFamily="34" charset="0"/>
                <a:cs typeface="Calibri" panose="020F0502020204030204" pitchFamily="34" charset="0"/>
              </a:rPr>
              <a:t>ROJAS </a:t>
            </a:r>
            <a:r>
              <a:rPr lang="es-AR" sz="2400" dirty="0">
                <a:latin typeface="Calibri" panose="020F0502020204030204" pitchFamily="34" charset="0"/>
                <a:cs typeface="Calibri" panose="020F0502020204030204" pitchFamily="34" charset="0"/>
              </a:rPr>
              <a:t>y </a:t>
            </a:r>
            <a:r>
              <a:rPr lang="es-AR" sz="2400" dirty="0" smtClean="0">
                <a:latin typeface="Calibri" panose="020F0502020204030204" pitchFamily="34" charset="0"/>
                <a:cs typeface="Calibri" panose="020F0502020204030204" pitchFamily="34" charset="0"/>
              </a:rPr>
              <a:t>FENOCHIETTO. </a:t>
            </a:r>
          </a:p>
          <a:p>
            <a:endParaRPr lang="es-AR" sz="2400" dirty="0">
              <a:latin typeface="Calibri" panose="020F0502020204030204" pitchFamily="34" charset="0"/>
              <a:cs typeface="Calibri" panose="020F0502020204030204" pitchFamily="34" charset="0"/>
            </a:endParaRPr>
          </a:p>
          <a:p>
            <a:r>
              <a:rPr lang="es-AR" sz="2400" dirty="0">
                <a:latin typeface="Calibri" panose="020F0502020204030204" pitchFamily="34" charset="0"/>
                <a:cs typeface="Calibri" panose="020F0502020204030204" pitchFamily="34" charset="0"/>
              </a:rPr>
              <a:t>Actualmente la ley ha impuesto a los jueces la obligación de pronunciarse de </a:t>
            </a:r>
            <a:r>
              <a:rPr lang="es-AR" sz="2400" dirty="0" smtClean="0">
                <a:latin typeface="Calibri" panose="020F0502020204030204" pitchFamily="34" charset="0"/>
                <a:cs typeface="Calibri" panose="020F0502020204030204" pitchFamily="34" charset="0"/>
              </a:rPr>
              <a:t>oficio (</a:t>
            </a:r>
            <a:r>
              <a:rPr lang="es-AR" sz="2400" dirty="0">
                <a:latin typeface="Calibri" panose="020F0502020204030204" pitchFamily="34" charset="0"/>
                <a:cs typeface="Calibri" panose="020F0502020204030204" pitchFamily="34" charset="0"/>
              </a:rPr>
              <a:t>art. 68) CPN</a:t>
            </a:r>
            <a:r>
              <a:rPr lang="es-AR" sz="2400" dirty="0" smtClean="0">
                <a:latin typeface="Calibri" panose="020F0502020204030204" pitchFamily="34" charset="0"/>
                <a:cs typeface="Calibri" panose="020F0502020204030204" pitchFamily="34" charset="0"/>
              </a:rPr>
              <a:t>.</a:t>
            </a:r>
          </a:p>
          <a:p>
            <a:endParaRPr lang="es-AR" sz="2400" dirty="0"/>
          </a:p>
          <a:p>
            <a:endParaRPr lang="es-AR" sz="2400" dirty="0" smtClean="0"/>
          </a:p>
          <a:p>
            <a:endParaRPr lang="es-AR" dirty="0"/>
          </a:p>
          <a:p>
            <a:endParaRPr lang="es-AR" dirty="0" smtClean="0"/>
          </a:p>
          <a:p>
            <a:endParaRPr lang="es-AR" dirty="0"/>
          </a:p>
          <a:p>
            <a:endParaRPr lang="es-AR" dirty="0"/>
          </a:p>
        </p:txBody>
      </p:sp>
    </p:spTree>
    <p:extLst>
      <p:ext uri="{BB962C8B-B14F-4D97-AF65-F5344CB8AC3E}">
        <p14:creationId xmlns:p14="http://schemas.microsoft.com/office/powerpoint/2010/main" val="3061321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7983" y="800573"/>
            <a:ext cx="8911687" cy="1280890"/>
          </a:xfrm>
        </p:spPr>
        <p:txBody>
          <a:bodyPr>
            <a:normAutofit/>
          </a:bodyPr>
          <a:lstStyle/>
          <a:p>
            <a:r>
              <a:rPr lang="es-AR" dirty="0"/>
              <a:t>Costas Judiciales en Procesos de Homologación de Acuerdos</a:t>
            </a:r>
            <a:r>
              <a:rPr lang="es-AR" dirty="0" smtClean="0"/>
              <a:t>:</a:t>
            </a:r>
            <a:endParaRPr lang="es-AR"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p:cNvSpPr txBox="1"/>
          <p:nvPr/>
        </p:nvSpPr>
        <p:spPr>
          <a:xfrm>
            <a:off x="2637983" y="2483059"/>
            <a:ext cx="8821570" cy="3693319"/>
          </a:xfrm>
          <a:prstGeom prst="rect">
            <a:avLst/>
          </a:prstGeom>
          <a:noFill/>
        </p:spPr>
        <p:txBody>
          <a:bodyPr wrap="square" rtlCol="0">
            <a:spAutoFit/>
          </a:bodyPr>
          <a:lstStyle/>
          <a:p>
            <a:r>
              <a:rPr lang="es-AR" dirty="0" smtClean="0">
                <a:latin typeface="Calibri" panose="020F0502020204030204" pitchFamily="34" charset="0"/>
                <a:cs typeface="Calibri" panose="020F0502020204030204" pitchFamily="34" charset="0"/>
              </a:rPr>
              <a:t>La CSJN en el caso “</a:t>
            </a:r>
            <a:r>
              <a:rPr lang="es-AR" b="1" dirty="0" smtClean="0">
                <a:latin typeface="Calibri" panose="020F0502020204030204" pitchFamily="34" charset="0"/>
                <a:cs typeface="Calibri" panose="020F0502020204030204" pitchFamily="34" charset="0"/>
              </a:rPr>
              <a:t>Las Varillas Gas S.A. c/Secretaría de Energía</a:t>
            </a:r>
            <a:r>
              <a:rPr lang="es-AR" dirty="0" smtClean="0">
                <a:latin typeface="Calibri" panose="020F0502020204030204" pitchFamily="34" charset="0"/>
                <a:cs typeface="Calibri" panose="020F0502020204030204" pitchFamily="34" charset="0"/>
              </a:rPr>
              <a:t>” en sentencia de fecha </a:t>
            </a:r>
            <a:r>
              <a:rPr lang="es-AR" dirty="0" err="1" smtClean="0">
                <a:latin typeface="Calibri" panose="020F0502020204030204" pitchFamily="34" charset="0"/>
                <a:cs typeface="Calibri" panose="020F0502020204030204" pitchFamily="34" charset="0"/>
              </a:rPr>
              <a:t>fecha</a:t>
            </a:r>
            <a:r>
              <a:rPr lang="es-AR" dirty="0" smtClean="0">
                <a:latin typeface="Calibri" panose="020F0502020204030204" pitchFamily="34" charset="0"/>
                <a:cs typeface="Calibri" panose="020F0502020204030204" pitchFamily="34" charset="0"/>
              </a:rPr>
              <a:t> 20‐ 12‐2005 sostuvo similarmente que:</a:t>
            </a:r>
          </a:p>
          <a:p>
            <a:endParaRPr lang="es-AR" dirty="0" smtClean="0">
              <a:latin typeface="Calibri" panose="020F0502020204030204" pitchFamily="34" charset="0"/>
              <a:cs typeface="Calibri" panose="020F0502020204030204" pitchFamily="34" charset="0"/>
            </a:endParaRPr>
          </a:p>
          <a:p>
            <a:r>
              <a:rPr lang="es-AR" dirty="0" smtClean="0">
                <a:latin typeface="Calibri" panose="020F0502020204030204" pitchFamily="34" charset="0"/>
                <a:cs typeface="Calibri" panose="020F0502020204030204" pitchFamily="34" charset="0"/>
              </a:rPr>
              <a:t> “...conforme al art. 68 del Código Procesal Civil y Comercial de la Nación, el </a:t>
            </a:r>
            <a:r>
              <a:rPr lang="es-AR" b="1" dirty="0" smtClean="0">
                <a:latin typeface="Calibri" panose="020F0502020204030204" pitchFamily="34" charset="0"/>
                <a:cs typeface="Calibri" panose="020F0502020204030204" pitchFamily="34" charset="0"/>
              </a:rPr>
              <a:t>principio general es la interposición de costas al vencido y solo puede eximirse de esa responsabilidad – si hay mérito para ello – mediante el pronunciamiento expreso acerca </a:t>
            </a:r>
            <a:r>
              <a:rPr lang="es-AR" b="1" dirty="0" smtClean="0">
                <a:latin typeface="Calibri" panose="020F0502020204030204" pitchFamily="34" charset="0"/>
                <a:cs typeface="Calibri" panose="020F0502020204030204" pitchFamily="34" charset="0"/>
              </a:rPr>
              <a:t>de </a:t>
            </a:r>
            <a:r>
              <a:rPr lang="es-AR" b="1" dirty="0" smtClean="0">
                <a:latin typeface="Calibri" panose="020F0502020204030204" pitchFamily="34" charset="0"/>
                <a:cs typeface="Calibri" panose="020F0502020204030204" pitchFamily="34" charset="0"/>
              </a:rPr>
              <a:t>dicho mérito, bajo pena de nulidad</a:t>
            </a:r>
            <a:r>
              <a:rPr lang="es-AR" dirty="0" smtClean="0">
                <a:latin typeface="Calibri" panose="020F0502020204030204" pitchFamily="34" charset="0"/>
                <a:cs typeface="Calibri" panose="020F0502020204030204" pitchFamily="34" charset="0"/>
              </a:rPr>
              <a:t>”. “Si es nula la exención de costas sin fundamento… resulta contrario a la lógica interpretativa que el silencio de la sentencia sobre el punto implique su pago en el orden causado, pues el mero silencio podría constituir una vía indirecta para evitar la finalidad derivada de disponer la exención sin causa explícita”</a:t>
            </a:r>
          </a:p>
          <a:p>
            <a:endParaRPr lang="es-AR" dirty="0" smtClean="0">
              <a:latin typeface="Calibri" panose="020F0502020204030204" pitchFamily="34" charset="0"/>
              <a:cs typeface="Calibri" panose="020F0502020204030204" pitchFamily="34" charset="0"/>
            </a:endParaRPr>
          </a:p>
          <a:p>
            <a:r>
              <a:rPr lang="es-AR" dirty="0" smtClean="0">
                <a:latin typeface="Calibri" panose="020F0502020204030204" pitchFamily="34" charset="0"/>
                <a:cs typeface="Calibri" panose="020F0502020204030204" pitchFamily="34" charset="0"/>
              </a:rPr>
              <a:t>Voto en disidencia los ministros </a:t>
            </a:r>
            <a:r>
              <a:rPr lang="es-AR" dirty="0" err="1" smtClean="0">
                <a:latin typeface="Calibri" panose="020F0502020204030204" pitchFamily="34" charset="0"/>
                <a:cs typeface="Calibri" panose="020F0502020204030204" pitchFamily="34" charset="0"/>
              </a:rPr>
              <a:t>Petracchi</a:t>
            </a:r>
            <a:r>
              <a:rPr lang="es-AR" dirty="0" smtClean="0">
                <a:latin typeface="Calibri" panose="020F0502020204030204" pitchFamily="34" charset="0"/>
                <a:cs typeface="Calibri" panose="020F0502020204030204" pitchFamily="34" charset="0"/>
              </a:rPr>
              <a:t> y </a:t>
            </a:r>
            <a:r>
              <a:rPr lang="es-AR" dirty="0" err="1" smtClean="0">
                <a:latin typeface="Calibri" panose="020F0502020204030204" pitchFamily="34" charset="0"/>
                <a:cs typeface="Calibri" panose="020F0502020204030204" pitchFamily="34" charset="0"/>
              </a:rPr>
              <a:t>Fayt</a:t>
            </a:r>
            <a:r>
              <a:rPr lang="es-AR" dirty="0" smtClean="0">
                <a:latin typeface="Calibri" panose="020F0502020204030204" pitchFamily="34" charset="0"/>
                <a:cs typeface="Calibri" panose="020F0502020204030204" pitchFamily="34" charset="0"/>
              </a:rPr>
              <a:t> se remitieron a la jurisprudencia tradicional de la Corte.</a:t>
            </a:r>
            <a:endParaRPr lang="es-AR" dirty="0">
              <a:latin typeface="Calibri" panose="020F0502020204030204" pitchFamily="34" charset="0"/>
              <a:cs typeface="Calibri" panose="020F0502020204030204" pitchFamily="34" charset="0"/>
            </a:endParaRPr>
          </a:p>
        </p:txBody>
      </p:sp>
      <p:sp>
        <p:nvSpPr>
          <p:cNvPr id="4" name="Rectángulo 3"/>
          <p:cNvSpPr/>
          <p:nvPr/>
        </p:nvSpPr>
        <p:spPr>
          <a:xfrm>
            <a:off x="2637983" y="2021394"/>
            <a:ext cx="5017720" cy="461665"/>
          </a:xfrm>
          <a:prstGeom prst="rect">
            <a:avLst/>
          </a:prstGeom>
        </p:spPr>
        <p:txBody>
          <a:bodyPr wrap="none">
            <a:spAutoFit/>
          </a:bodyPr>
          <a:lstStyle/>
          <a:p>
            <a:r>
              <a:rPr lang="es-AR" sz="2400" b="1" dirty="0" smtClean="0"/>
              <a:t>DEBER DE IMPONER LAS COSTAS.</a:t>
            </a:r>
            <a:endParaRPr lang="es-AR" sz="2400" b="1" dirty="0"/>
          </a:p>
        </p:txBody>
      </p:sp>
    </p:spTree>
    <p:extLst>
      <p:ext uri="{BB962C8B-B14F-4D97-AF65-F5344CB8AC3E}">
        <p14:creationId xmlns:p14="http://schemas.microsoft.com/office/powerpoint/2010/main" val="1774498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7983" y="800573"/>
            <a:ext cx="8911687" cy="1280890"/>
          </a:xfrm>
        </p:spPr>
        <p:txBody>
          <a:bodyPr>
            <a:normAutofit/>
          </a:bodyPr>
          <a:lstStyle/>
          <a:p>
            <a:r>
              <a:rPr lang="es-AR" dirty="0"/>
              <a:t>Costas Judiciales en Procesos de Homologación de Acuerdos</a:t>
            </a:r>
            <a:r>
              <a:rPr lang="es-AR" dirty="0" smtClean="0"/>
              <a:t>:</a:t>
            </a:r>
            <a:endParaRPr lang="es-AR"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p:cNvSpPr txBox="1"/>
          <p:nvPr/>
        </p:nvSpPr>
        <p:spPr>
          <a:xfrm>
            <a:off x="2637983" y="2038787"/>
            <a:ext cx="8821570" cy="4278094"/>
          </a:xfrm>
          <a:prstGeom prst="rect">
            <a:avLst/>
          </a:prstGeom>
          <a:noFill/>
        </p:spPr>
        <p:txBody>
          <a:bodyPr wrap="square" rtlCol="0">
            <a:spAutoFit/>
          </a:bodyPr>
          <a:lstStyle/>
          <a:p>
            <a:r>
              <a:rPr lang="es-AR" sz="1600" b="1" dirty="0">
                <a:latin typeface="Calibri" panose="020F0502020204030204" pitchFamily="34" charset="0"/>
                <a:cs typeface="Calibri" panose="020F0502020204030204" pitchFamily="34" charset="0"/>
              </a:rPr>
              <a:t>Autos Caratulados: “R., M. L. s/ Homologación de convenio” (Expte. N° 97/2013) Id SAIJ: </a:t>
            </a:r>
            <a:r>
              <a:rPr lang="es-AR" sz="1600" b="1" dirty="0" smtClean="0">
                <a:latin typeface="Calibri" panose="020F0502020204030204" pitchFamily="34" charset="0"/>
                <a:cs typeface="Calibri" panose="020F0502020204030204" pitchFamily="34" charset="0"/>
              </a:rPr>
              <a:t>FA13150059</a:t>
            </a:r>
          </a:p>
          <a:p>
            <a:r>
              <a:rPr lang="es-AR" sz="1600" b="1" dirty="0" smtClean="0">
                <a:latin typeface="Calibri" panose="020F0502020204030204" pitchFamily="34" charset="0"/>
                <a:cs typeface="Calibri" panose="020F0502020204030204" pitchFamily="34" charset="0"/>
              </a:rPr>
              <a:t>Cámara de Apelaciones </a:t>
            </a:r>
            <a:r>
              <a:rPr lang="es-AR" sz="1600" b="1" dirty="0" smtClean="0">
                <a:latin typeface="Calibri" panose="020F0502020204030204" pitchFamily="34" charset="0"/>
                <a:cs typeface="Calibri" panose="020F0502020204030204" pitchFamily="34" charset="0"/>
              </a:rPr>
              <a:t>Comodoro</a:t>
            </a:r>
            <a:r>
              <a:rPr lang="es-AR" sz="1600" b="1" dirty="0" smtClean="0">
                <a:latin typeface="Calibri" panose="020F0502020204030204" pitchFamily="34" charset="0"/>
                <a:cs typeface="Calibri" panose="020F0502020204030204" pitchFamily="34" charset="0"/>
              </a:rPr>
              <a:t>. Rivadavia- Sala “B”.</a:t>
            </a:r>
          </a:p>
          <a:p>
            <a:endParaRPr lang="es-AR" sz="1600" dirty="0" smtClean="0">
              <a:latin typeface="Calibri" panose="020F0502020204030204" pitchFamily="34" charset="0"/>
              <a:cs typeface="Calibri" panose="020F0502020204030204" pitchFamily="34" charset="0"/>
            </a:endParaRPr>
          </a:p>
          <a:p>
            <a:r>
              <a:rPr lang="es-AR" sz="1600" dirty="0">
                <a:latin typeface="Calibri" panose="020F0502020204030204" pitchFamily="34" charset="0"/>
                <a:cs typeface="Calibri" panose="020F0502020204030204" pitchFamily="34" charset="0"/>
              </a:rPr>
              <a:t>Se agravia la </a:t>
            </a:r>
            <a:r>
              <a:rPr lang="es-AR" sz="1600" dirty="0" smtClean="0">
                <a:latin typeface="Calibri" panose="020F0502020204030204" pitchFamily="34" charset="0"/>
                <a:cs typeface="Calibri" panose="020F0502020204030204" pitchFamily="34" charset="0"/>
              </a:rPr>
              <a:t>alimentada </a:t>
            </a:r>
            <a:r>
              <a:rPr lang="es-AR" sz="1600" dirty="0">
                <a:latin typeface="Calibri" panose="020F0502020204030204" pitchFamily="34" charset="0"/>
                <a:cs typeface="Calibri" panose="020F0502020204030204" pitchFamily="34" charset="0"/>
              </a:rPr>
              <a:t>por la imposición de </a:t>
            </a:r>
            <a:r>
              <a:rPr lang="es-AR" sz="1600" dirty="0" smtClean="0">
                <a:latin typeface="Calibri" panose="020F0502020204030204" pitchFamily="34" charset="0"/>
                <a:cs typeface="Calibri" panose="020F0502020204030204" pitchFamily="34" charset="0"/>
              </a:rPr>
              <a:t>costas por su orden, </a:t>
            </a:r>
            <a:r>
              <a:rPr lang="es-AR" sz="1600" dirty="0">
                <a:latin typeface="Calibri" panose="020F0502020204030204" pitchFamily="34" charset="0"/>
                <a:cs typeface="Calibri" panose="020F0502020204030204" pitchFamily="34" charset="0"/>
              </a:rPr>
              <a:t>por cuanto entiende que debe primar el principio objetivo de la derrota y ser a cargo del Sr. U., alimentante en </a:t>
            </a:r>
            <a:r>
              <a:rPr lang="es-AR" sz="1600" dirty="0" smtClean="0">
                <a:latin typeface="Calibri" panose="020F0502020204030204" pitchFamily="34" charset="0"/>
                <a:cs typeface="Calibri" panose="020F0502020204030204" pitchFamily="34" charset="0"/>
              </a:rPr>
              <a:t>autos – debido a sus incumplimientos. </a:t>
            </a:r>
          </a:p>
          <a:p>
            <a:endParaRPr lang="es-AR" sz="1600" dirty="0" smtClean="0">
              <a:latin typeface="Calibri" panose="020F0502020204030204" pitchFamily="34" charset="0"/>
              <a:cs typeface="Calibri" panose="020F0502020204030204" pitchFamily="34" charset="0"/>
            </a:endParaRPr>
          </a:p>
          <a:p>
            <a:r>
              <a:rPr lang="es-AR" sz="1600" dirty="0" smtClean="0">
                <a:latin typeface="Calibri" panose="020F0502020204030204" pitchFamily="34" charset="0"/>
                <a:cs typeface="Calibri" panose="020F0502020204030204" pitchFamily="34" charset="0"/>
              </a:rPr>
              <a:t>“</a:t>
            </a:r>
            <a:r>
              <a:rPr lang="es-AR" sz="1600" dirty="0">
                <a:latin typeface="Calibri" panose="020F0502020204030204" pitchFamily="34" charset="0"/>
                <a:cs typeface="Calibri" panose="020F0502020204030204" pitchFamily="34" charset="0"/>
              </a:rPr>
              <a:t>Este Tribunal, en oportunidad de expedirse al respecto, ha dispuesto que </a:t>
            </a:r>
            <a:r>
              <a:rPr lang="es-AR" sz="1600" b="1" dirty="0">
                <a:latin typeface="Calibri" panose="020F0502020204030204" pitchFamily="34" charset="0"/>
                <a:cs typeface="Calibri" panose="020F0502020204030204" pitchFamily="34" charset="0"/>
              </a:rPr>
              <a:t>el postulado que impone las costas al alimentista, no es absoluto</a:t>
            </a:r>
            <a:r>
              <a:rPr lang="es-AR" sz="1600" dirty="0">
                <a:latin typeface="Calibri" panose="020F0502020204030204" pitchFamily="34" charset="0"/>
                <a:cs typeface="Calibri" panose="020F0502020204030204" pitchFamily="34" charset="0"/>
              </a:rPr>
              <a:t>, sino que reconoce evidentes atemperaciones cuando así lo aconseja la justicia del caso, y consecuentemente, el Juez o Tribunal podría establecerlas por su orden en razón de las particularidades de la causa y las constancias de la misma, siendo viable apartarse de aquella tesis cuando no ha existido controversia alguna entre las partes, ni incumplimientos denunciados por los beneficiarios de la cuota alimentaria</a:t>
            </a:r>
            <a:r>
              <a:rPr lang="es-AR" sz="1600" dirty="0" smtClean="0">
                <a:latin typeface="Calibri" panose="020F0502020204030204" pitchFamily="34" charset="0"/>
                <a:cs typeface="Calibri" panose="020F0502020204030204" pitchFamily="34" charset="0"/>
              </a:rPr>
              <a:t>.</a:t>
            </a:r>
          </a:p>
          <a:p>
            <a:endParaRPr lang="es-AR" sz="1600" dirty="0">
              <a:latin typeface="Calibri" panose="020F0502020204030204" pitchFamily="34" charset="0"/>
              <a:cs typeface="Calibri" panose="020F0502020204030204" pitchFamily="34" charset="0"/>
            </a:endParaRPr>
          </a:p>
          <a:p>
            <a:r>
              <a:rPr lang="es-AR" sz="1600" b="1" dirty="0" smtClean="0">
                <a:latin typeface="Calibri" panose="020F0502020204030204" pitchFamily="34" charset="0"/>
                <a:cs typeface="Calibri" panose="020F0502020204030204" pitchFamily="34" charset="0"/>
              </a:rPr>
              <a:t>Sin </a:t>
            </a:r>
            <a:r>
              <a:rPr lang="es-AR" sz="1600" b="1" dirty="0">
                <a:latin typeface="Calibri" panose="020F0502020204030204" pitchFamily="34" charset="0"/>
                <a:cs typeface="Calibri" panose="020F0502020204030204" pitchFamily="34" charset="0"/>
              </a:rPr>
              <a:t>embargo, ante el incumplimiento del Sr. U., no corresponde apartarse del principio rector, haciendo lugar al recurso de apelación interpuesto subsidiariamente, modificándose la imposición de costas, que serán soportadas por el Sr. U.</a:t>
            </a:r>
            <a:endParaRPr lang="es-AR" sz="16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56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038225" y="457201"/>
            <a:ext cx="8915399" cy="1937083"/>
          </a:xfrm>
        </p:spPr>
        <p:txBody>
          <a:bodyPr>
            <a:normAutofit/>
          </a:bodyPr>
          <a:lstStyle/>
          <a:p>
            <a:pPr algn="ctr"/>
            <a:r>
              <a:rPr lang="es-AR" dirty="0"/>
              <a:t/>
            </a:r>
            <a:br>
              <a:rPr lang="es-AR" dirty="0"/>
            </a:br>
            <a:endParaRPr lang="es-AR" dirty="0"/>
          </a:p>
        </p:txBody>
      </p:sp>
      <p:sp>
        <p:nvSpPr>
          <p:cNvPr id="3" name="Subtítulo 2"/>
          <p:cNvSpPr>
            <a:spLocks noGrp="1"/>
          </p:cNvSpPr>
          <p:nvPr>
            <p:ph type="subTitle" idx="1"/>
          </p:nvPr>
        </p:nvSpPr>
        <p:spPr>
          <a:xfrm>
            <a:off x="1884153" y="4331366"/>
            <a:ext cx="9285955" cy="1383631"/>
          </a:xfrm>
        </p:spPr>
        <p:txBody>
          <a:bodyPr>
            <a:normAutofit fontScale="47500" lnSpcReduction="20000"/>
          </a:bodyPr>
          <a:lstStyle/>
          <a:p>
            <a:pPr algn="ctr"/>
            <a:r>
              <a:rPr lang="es-AR" sz="6200" dirty="0" smtClean="0"/>
              <a:t>Disertan:</a:t>
            </a:r>
          </a:p>
          <a:p>
            <a:pPr algn="ctr"/>
            <a:r>
              <a:rPr lang="es-AR" sz="5100" dirty="0" smtClean="0"/>
              <a:t>Abg. Natalia Lorena Toledo y Abg. Yamila </a:t>
            </a:r>
            <a:r>
              <a:rPr lang="es-AR" sz="5100" dirty="0" err="1" smtClean="0"/>
              <a:t>Analía</a:t>
            </a:r>
            <a:r>
              <a:rPr lang="es-AR" sz="5100" dirty="0" smtClean="0"/>
              <a:t> Aranda</a:t>
            </a:r>
          </a:p>
          <a:p>
            <a:pPr algn="ctr"/>
            <a:r>
              <a:rPr lang="es-AR" sz="4000" dirty="0"/>
              <a:t>Posadas, Misiones 10 de Marzo de 2021</a:t>
            </a:r>
            <a:endParaRPr lang="es-AR" sz="4000" dirty="0" smtClean="0"/>
          </a:p>
          <a:p>
            <a:endParaRPr lang="es-AR" dirty="0"/>
          </a:p>
        </p:txBody>
      </p:sp>
      <p:sp>
        <p:nvSpPr>
          <p:cNvPr id="5" name="Rectángulo 4"/>
          <p:cNvSpPr/>
          <p:nvPr/>
        </p:nvSpPr>
        <p:spPr>
          <a:xfrm>
            <a:off x="1973179" y="1117011"/>
            <a:ext cx="9107905" cy="2554545"/>
          </a:xfrm>
          <a:prstGeom prst="rect">
            <a:avLst/>
          </a:prstGeom>
        </p:spPr>
        <p:txBody>
          <a:bodyPr wrap="square">
            <a:spAutoFit/>
          </a:bodyPr>
          <a:lstStyle/>
          <a:p>
            <a:pPr algn="ctr"/>
            <a:r>
              <a:rPr lang="es-AR" sz="4000" b="1" dirty="0"/>
              <a:t>Costas Judiciales </a:t>
            </a:r>
            <a:r>
              <a:rPr lang="es-AR" sz="4000" b="1" dirty="0" smtClean="0"/>
              <a:t>en:</a:t>
            </a:r>
          </a:p>
          <a:p>
            <a:pPr algn="ctr"/>
            <a:r>
              <a:rPr lang="es-AR" sz="4000" b="1" dirty="0" smtClean="0"/>
              <a:t>Juicios </a:t>
            </a:r>
            <a:r>
              <a:rPr lang="es-AR" sz="4000" b="1" dirty="0"/>
              <a:t>por Alimentos y Homologaciones. </a:t>
            </a:r>
            <a:endParaRPr lang="es-AR" sz="4000" b="1" dirty="0" smtClean="0"/>
          </a:p>
          <a:p>
            <a:pPr algn="ctr"/>
            <a:r>
              <a:rPr lang="es-AR" sz="4000" b="1" dirty="0" smtClean="0"/>
              <a:t>Jurisprudencia</a:t>
            </a:r>
            <a:r>
              <a:rPr lang="es-AR" sz="4000" b="1" dirty="0"/>
              <a:t>.</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50" y="316013"/>
            <a:ext cx="2619375" cy="1743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016" y="235734"/>
            <a:ext cx="1763338" cy="1762553"/>
          </a:xfrm>
          <a:prstGeom prst="rect">
            <a:avLst/>
          </a:prstGeom>
        </p:spPr>
      </p:pic>
    </p:spTree>
    <p:extLst>
      <p:ext uri="{BB962C8B-B14F-4D97-AF65-F5344CB8AC3E}">
        <p14:creationId xmlns:p14="http://schemas.microsoft.com/office/powerpoint/2010/main" val="98820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725" y="589546"/>
            <a:ext cx="8911687" cy="1215189"/>
          </a:xfrm>
        </p:spPr>
        <p:txBody>
          <a:bodyPr/>
          <a:lstStyle/>
          <a:p>
            <a:r>
              <a:rPr lang="es-ES" dirty="0" smtClean="0"/>
              <a:t>Costas judiciales:</a:t>
            </a:r>
            <a:endParaRPr lang="es-AR"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4" y="1435224"/>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2135725" y="1435224"/>
            <a:ext cx="9895854" cy="4801314"/>
          </a:xfrm>
          <a:prstGeom prst="rect">
            <a:avLst/>
          </a:prstGeom>
          <a:noFill/>
        </p:spPr>
        <p:txBody>
          <a:bodyPr wrap="square" rtlCol="0">
            <a:spAutoFit/>
          </a:bodyPr>
          <a:lstStyle/>
          <a:p>
            <a:pPr marL="285750" indent="-285750">
              <a:buFont typeface="Arial" panose="020B0604020202020204" pitchFamily="34" charset="0"/>
              <a:buChar char="•"/>
            </a:pPr>
            <a:r>
              <a:rPr lang="es-AR" b="1" dirty="0" smtClean="0">
                <a:latin typeface="Calibri" panose="020F0502020204030204" pitchFamily="34" charset="0"/>
                <a:cs typeface="Calibri" panose="020F0502020204030204" pitchFamily="34" charset="0"/>
              </a:rPr>
              <a:t>PRINCIPIO OBJETIVO </a:t>
            </a:r>
            <a:r>
              <a:rPr lang="es-AR" b="1" dirty="0">
                <a:latin typeface="Calibri" panose="020F0502020204030204" pitchFamily="34" charset="0"/>
                <a:cs typeface="Calibri" panose="020F0502020204030204" pitchFamily="34" charset="0"/>
              </a:rPr>
              <a:t>DE LA </a:t>
            </a:r>
            <a:r>
              <a:rPr lang="es-AR" b="1" dirty="0" smtClean="0">
                <a:latin typeface="Calibri" panose="020F0502020204030204" pitchFamily="34" charset="0"/>
                <a:cs typeface="Calibri" panose="020F0502020204030204" pitchFamily="34" charset="0"/>
              </a:rPr>
              <a:t>DERROTA: </a:t>
            </a:r>
          </a:p>
          <a:p>
            <a:r>
              <a:rPr lang="es-AR" dirty="0" smtClean="0">
                <a:latin typeface="Calibri" panose="020F0502020204030204" pitchFamily="34" charset="0"/>
                <a:cs typeface="Calibri" panose="020F0502020204030204" pitchFamily="34" charset="0"/>
              </a:rPr>
              <a:t>	“La responsabilidad </a:t>
            </a:r>
            <a:r>
              <a:rPr lang="es-AR" dirty="0">
                <a:latin typeface="Calibri" panose="020F0502020204030204" pitchFamily="34" charset="0"/>
                <a:cs typeface="Calibri" panose="020F0502020204030204" pitchFamily="34" charset="0"/>
              </a:rPr>
              <a:t>recae sobre la parte “vencida</a:t>
            </a:r>
            <a:r>
              <a:rPr lang="es-AR" dirty="0" smtClean="0">
                <a:latin typeface="Calibri" panose="020F0502020204030204" pitchFamily="34" charset="0"/>
                <a:cs typeface="Calibri" panose="020F0502020204030204" pitchFamily="34" charset="0"/>
              </a:rPr>
              <a:t>” en juicio, quien deberá pagar todos los gastos de 	la contraria”.</a:t>
            </a:r>
          </a:p>
          <a:p>
            <a:r>
              <a:rPr lang="es-ES" dirty="0" smtClean="0">
                <a:latin typeface="Calibri" panose="020F0502020204030204" pitchFamily="34" charset="0"/>
                <a:cs typeface="Calibri" panose="020F0502020204030204" pitchFamily="34" charset="0"/>
              </a:rPr>
              <a:t>	Recepta como principio general el C.P. C. y C. N. y el </a:t>
            </a:r>
            <a:r>
              <a:rPr lang="es-ES" dirty="0" err="1" smtClean="0">
                <a:latin typeface="Calibri" panose="020F0502020204030204" pitchFamily="34" charset="0"/>
                <a:cs typeface="Calibri" panose="020F0502020204030204" pitchFamily="34" charset="0"/>
              </a:rPr>
              <a:t>C.C.C.F.y</a:t>
            </a:r>
            <a:r>
              <a:rPr lang="es-ES" dirty="0" smtClean="0">
                <a:latin typeface="Calibri" panose="020F0502020204030204" pitchFamily="34" charset="0"/>
                <a:cs typeface="Calibri" panose="020F0502020204030204" pitchFamily="34" charset="0"/>
              </a:rPr>
              <a:t> V.F. </a:t>
            </a:r>
            <a:r>
              <a:rPr lang="es-ES" dirty="0" err="1" smtClean="0">
                <a:latin typeface="Calibri" panose="020F0502020204030204" pitchFamily="34" charset="0"/>
                <a:cs typeface="Calibri" panose="020F0502020204030204" pitchFamily="34" charset="0"/>
              </a:rPr>
              <a:t>Mnes</a:t>
            </a:r>
            <a:r>
              <a:rPr lang="es-ES" dirty="0" smtClean="0">
                <a:latin typeface="Calibri" panose="020F0502020204030204" pitchFamily="34" charset="0"/>
                <a:cs typeface="Calibri" panose="020F0502020204030204" pitchFamily="34" charset="0"/>
              </a:rPr>
              <a:t> art 68.</a:t>
            </a:r>
          </a:p>
          <a:p>
            <a:endParaRPr lang="es-ES" dirty="0">
              <a:latin typeface="Calibri" panose="020F0502020204030204" pitchFamily="34" charset="0"/>
              <a:cs typeface="Calibri" panose="020F0502020204030204" pitchFamily="34" charset="0"/>
            </a:endParaRPr>
          </a:p>
          <a:p>
            <a:r>
              <a:rPr lang="es-ES" b="1" dirty="0" smtClean="0">
                <a:latin typeface="Calibri" panose="020F0502020204030204" pitchFamily="34" charset="0"/>
                <a:cs typeface="Calibri" panose="020F0502020204030204" pitchFamily="34" charset="0"/>
              </a:rPr>
              <a:t>Excepciones</a:t>
            </a:r>
            <a:r>
              <a:rPr lang="es-ES" dirty="0" smtClean="0">
                <a:latin typeface="Calibri" panose="020F0502020204030204" pitchFamily="34" charset="0"/>
                <a:cs typeface="Calibri" panose="020F0502020204030204" pitchFamily="34" charset="0"/>
              </a:rPr>
              <a:t>:  “…</a:t>
            </a:r>
            <a:r>
              <a:rPr lang="es-ES" i="1" dirty="0" smtClean="0">
                <a:latin typeface="Calibri" panose="020F0502020204030204" pitchFamily="34" charset="0"/>
                <a:cs typeface="Calibri" panose="020F0502020204030204" pitchFamily="34" charset="0"/>
              </a:rPr>
              <a:t>el juez podrá eximir total o parcialmente de esta responsabilidad al litigante vencido, siempre que encontrare merito para ello, expresándolo en su pronunciamiento, bajo pena de nulidad</a:t>
            </a:r>
            <a:r>
              <a:rPr lang="es-ES" dirty="0" smtClean="0">
                <a:latin typeface="Calibri" panose="020F0502020204030204" pitchFamily="34" charset="0"/>
                <a:cs typeface="Calibri" panose="020F0502020204030204" pitchFamily="34" charset="0"/>
              </a:rPr>
              <a:t>”.</a:t>
            </a:r>
            <a:endParaRPr lang="es-A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AR"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AR"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b="1" dirty="0" smtClean="0">
                <a:latin typeface="Calibri" panose="020F0502020204030204" pitchFamily="34" charset="0"/>
                <a:cs typeface="Calibri" panose="020F0502020204030204" pitchFamily="34" charset="0"/>
              </a:rPr>
              <a:t>COSTAS POR EL ORDEN CAUSADO:</a:t>
            </a:r>
            <a:endParaRPr lang="es-AR" dirty="0">
              <a:latin typeface="Calibri" panose="020F0502020204030204" pitchFamily="34" charset="0"/>
              <a:cs typeface="Calibri" panose="020F0502020204030204" pitchFamily="34" charset="0"/>
            </a:endParaRPr>
          </a:p>
          <a:p>
            <a:r>
              <a:rPr lang="es-AR" dirty="0" smtClean="0">
                <a:latin typeface="Calibri" panose="020F0502020204030204" pitchFamily="34" charset="0"/>
                <a:cs typeface="Calibri" panose="020F0502020204030204" pitchFamily="34" charset="0"/>
              </a:rPr>
              <a:t>“La responsabilidad por gastos son soportados por ambas partes”</a:t>
            </a:r>
          </a:p>
          <a:p>
            <a:r>
              <a:rPr lang="es-ES" dirty="0" smtClean="0">
                <a:latin typeface="Calibri" panose="020F0502020204030204" pitchFamily="34" charset="0"/>
                <a:cs typeface="Calibri" panose="020F0502020204030204" pitchFamily="34" charset="0"/>
              </a:rPr>
              <a:t>Cada litigante carga con sus costas, con las que su actuación generó y la mitad de las comunes. </a:t>
            </a:r>
          </a:p>
          <a:p>
            <a:endParaRPr lang="es-E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b="1" dirty="0" smtClean="0">
                <a:latin typeface="Calibri" panose="020F0502020204030204" pitchFamily="34" charset="0"/>
                <a:cs typeface="Calibri" panose="020F0502020204030204" pitchFamily="34" charset="0"/>
              </a:rPr>
              <a:t>EXIMICION DE COSTAS: (Total o Parcial)</a:t>
            </a:r>
          </a:p>
          <a:p>
            <a:r>
              <a:rPr lang="es-ES" dirty="0" smtClean="0">
                <a:latin typeface="Calibri" panose="020F0502020204030204" pitchFamily="34" charset="0"/>
                <a:cs typeface="Calibri" panose="020F0502020204030204" pitchFamily="34" charset="0"/>
              </a:rPr>
              <a:t>Excepcional y de carácter restrictivo. </a:t>
            </a:r>
            <a:endParaRPr lang="es-AR" dirty="0">
              <a:latin typeface="Calibri" panose="020F0502020204030204" pitchFamily="34" charset="0"/>
              <a:cs typeface="Calibri" panose="020F0502020204030204" pitchFamily="34" charset="0"/>
            </a:endParaRPr>
          </a:p>
          <a:p>
            <a:endParaRPr lang="es-AR" dirty="0" smtClean="0"/>
          </a:p>
          <a:p>
            <a:endParaRPr lang="es-AR" dirty="0"/>
          </a:p>
        </p:txBody>
      </p:sp>
    </p:spTree>
    <p:extLst>
      <p:ext uri="{BB962C8B-B14F-4D97-AF65-F5344CB8AC3E}">
        <p14:creationId xmlns:p14="http://schemas.microsoft.com/office/powerpoint/2010/main" val="2091450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31368" y="1760621"/>
            <a:ext cx="5654843" cy="722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ítulo 1"/>
          <p:cNvSpPr>
            <a:spLocks noGrp="1"/>
          </p:cNvSpPr>
          <p:nvPr>
            <p:ph type="title"/>
          </p:nvPr>
        </p:nvSpPr>
        <p:spPr>
          <a:xfrm>
            <a:off x="2273969" y="479731"/>
            <a:ext cx="9230644" cy="1280890"/>
          </a:xfrm>
        </p:spPr>
        <p:txBody>
          <a:bodyPr/>
          <a:lstStyle/>
          <a:p>
            <a:r>
              <a:rPr lang="es-AR" dirty="0"/>
              <a:t>Costas Judiciales en Juicios por </a:t>
            </a:r>
            <a:r>
              <a:rPr lang="es-AR" dirty="0" smtClean="0"/>
              <a:t>Alimentos:</a:t>
            </a:r>
            <a:endParaRPr lang="es-AR"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2273969" y="1904999"/>
            <a:ext cx="9348536" cy="4801314"/>
          </a:xfrm>
          <a:prstGeom prst="rect">
            <a:avLst/>
          </a:prstGeom>
          <a:noFill/>
        </p:spPr>
        <p:txBody>
          <a:bodyPr wrap="square" rtlCol="0">
            <a:spAutoFit/>
          </a:bodyPr>
          <a:lstStyle/>
          <a:p>
            <a:pPr marL="285750" indent="-285750" algn="ctr">
              <a:buFont typeface="Arial" panose="020B0604020202020204" pitchFamily="34" charset="0"/>
              <a:buChar char="•"/>
            </a:pPr>
            <a:r>
              <a:rPr lang="es-AR" b="1" u="sng" dirty="0" smtClean="0"/>
              <a:t>REGLA GENERAL:  COSTAS AL ALIMENTANTE</a:t>
            </a:r>
          </a:p>
          <a:p>
            <a:pPr marL="285750" indent="-285750">
              <a:buFont typeface="Arial" panose="020B0604020202020204" pitchFamily="34" charset="0"/>
              <a:buChar char="•"/>
            </a:pPr>
            <a:endParaRPr lang="es-AR" b="1" u="sng" dirty="0" smtClean="0">
              <a:solidFill>
                <a:srgbClr val="FF0000"/>
              </a:solidFill>
            </a:endParaRPr>
          </a:p>
          <a:p>
            <a:pPr algn="ctr"/>
            <a:r>
              <a:rPr lang="es-AR" dirty="0">
                <a:latin typeface="Calibri" panose="020F0502020204030204" pitchFamily="34" charset="0"/>
                <a:cs typeface="Calibri" panose="020F0502020204030204" pitchFamily="34" charset="0"/>
              </a:rPr>
              <a:t>Apartamiento del principio de la </a:t>
            </a:r>
            <a:r>
              <a:rPr lang="es-AR" dirty="0" smtClean="0">
                <a:latin typeface="Calibri" panose="020F0502020204030204" pitchFamily="34" charset="0"/>
                <a:cs typeface="Calibri" panose="020F0502020204030204" pitchFamily="34" charset="0"/>
              </a:rPr>
              <a:t>derrota</a:t>
            </a:r>
            <a:endParaRPr lang="es-AR" u="sng" dirty="0" smtClean="0">
              <a:solidFill>
                <a:srgbClr val="FF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AR" b="1" dirty="0">
              <a:latin typeface="Calibri" panose="020F0502020204030204" pitchFamily="34" charset="0"/>
              <a:cs typeface="Calibri" panose="020F0502020204030204" pitchFamily="34" charset="0"/>
            </a:endParaRPr>
          </a:p>
          <a:p>
            <a:r>
              <a:rPr lang="es-AR" dirty="0" smtClean="0">
                <a:latin typeface="Calibri" panose="020F0502020204030204" pitchFamily="34" charset="0"/>
                <a:cs typeface="Calibri" panose="020F0502020204030204" pitchFamily="34" charset="0"/>
              </a:rPr>
              <a:t>El principio jurisprudencial establece que:</a:t>
            </a:r>
          </a:p>
          <a:p>
            <a:r>
              <a:rPr lang="es-AR" dirty="0" smtClean="0">
                <a:latin typeface="Calibri" panose="020F0502020204030204" pitchFamily="34" charset="0"/>
                <a:cs typeface="Calibri" panose="020F0502020204030204" pitchFamily="34" charset="0"/>
              </a:rPr>
              <a:t> “</a:t>
            </a:r>
            <a:r>
              <a:rPr lang="es-AR" b="1" dirty="0" smtClean="0">
                <a:latin typeface="Calibri" panose="020F0502020204030204" pitchFamily="34" charset="0"/>
                <a:cs typeface="Calibri" panose="020F0502020204030204" pitchFamily="34" charset="0"/>
              </a:rPr>
              <a:t>En juicio por alimentos, las costas son a cargo del alimentante a fin de no gravar la pensión fijada</a:t>
            </a:r>
            <a:r>
              <a:rPr lang="es-AR" dirty="0" smtClean="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a:t>
            </a:r>
            <a:r>
              <a:rPr lang="es-ES" b="1" i="1" dirty="0">
                <a:latin typeface="Calibri" panose="020F0502020204030204" pitchFamily="34" charset="0"/>
                <a:cs typeface="Calibri" panose="020F0502020204030204" pitchFamily="34" charset="0"/>
              </a:rPr>
              <a:t>la naturaleza asistencial de los procesos de alimentos, en principio y salvo supuestos de excepción, impide la imposición de las costas del juicio a quienes resultan beneficiarios de la prestación alimentaria</a:t>
            </a:r>
            <a:r>
              <a:rPr lang="es-ES" dirty="0" smtClean="0">
                <a:latin typeface="Calibri" panose="020F0502020204030204" pitchFamily="34" charset="0"/>
                <a:cs typeface="Calibri" panose="020F0502020204030204" pitchFamily="34" charset="0"/>
              </a:rPr>
              <a:t>”</a:t>
            </a:r>
            <a:r>
              <a:rPr lang="es-AR" dirty="0">
                <a:latin typeface="Calibri" panose="020F0502020204030204" pitchFamily="34" charset="0"/>
                <a:cs typeface="Calibri" panose="020F0502020204030204" pitchFamily="34" charset="0"/>
              </a:rPr>
              <a:t> </a:t>
            </a:r>
            <a:r>
              <a:rPr lang="es-AR" dirty="0" smtClean="0">
                <a:latin typeface="Calibri" panose="020F0502020204030204" pitchFamily="34" charset="0"/>
                <a:cs typeface="Calibri" panose="020F0502020204030204" pitchFamily="34" charset="0"/>
              </a:rPr>
              <a:t>(</a:t>
            </a:r>
            <a:r>
              <a:rPr lang="es-ES" dirty="0" smtClean="0">
                <a:latin typeface="Calibri" panose="020F0502020204030204" pitchFamily="34" charset="0"/>
                <a:cs typeface="Calibri" panose="020F0502020204030204" pitchFamily="34" charset="0"/>
              </a:rPr>
              <a:t>C </a:t>
            </a:r>
            <a:r>
              <a:rPr lang="es-ES" dirty="0">
                <a:latin typeface="Calibri" panose="020F0502020204030204" pitchFamily="34" charset="0"/>
                <a:cs typeface="Calibri" panose="020F0502020204030204" pitchFamily="34" charset="0"/>
              </a:rPr>
              <a:t>1ª </a:t>
            </a:r>
            <a:r>
              <a:rPr lang="es-ES" dirty="0" err="1">
                <a:latin typeface="Calibri" panose="020F0502020204030204" pitchFamily="34" charset="0"/>
                <a:cs typeface="Calibri" panose="020F0502020204030204" pitchFamily="34" charset="0"/>
              </a:rPr>
              <a:t>CCom</a:t>
            </a:r>
            <a:r>
              <a:rPr lang="es-ES" dirty="0">
                <a:latin typeface="Calibri" panose="020F0502020204030204" pitchFamily="34" charset="0"/>
                <a:cs typeface="Calibri" panose="020F0502020204030204" pitchFamily="34" charset="0"/>
              </a:rPr>
              <a:t>. De San Isidro, sala I, 7-4-92, causa 57,941, s/p</a:t>
            </a:r>
            <a:r>
              <a:rPr lang="es-ES" dirty="0" smtClean="0">
                <a:latin typeface="Calibri" panose="020F0502020204030204" pitchFamily="34" charset="0"/>
                <a:cs typeface="Calibri" panose="020F0502020204030204" pitchFamily="34" charset="0"/>
              </a:rPr>
              <a:t>.)</a:t>
            </a:r>
          </a:p>
          <a:p>
            <a:endParaRPr lang="es-ES" b="1" dirty="0">
              <a:latin typeface="Calibri" panose="020F0502020204030204" pitchFamily="34" charset="0"/>
              <a:cs typeface="Calibri" panose="020F0502020204030204" pitchFamily="34" charset="0"/>
            </a:endParaRPr>
          </a:p>
          <a:p>
            <a:r>
              <a:rPr lang="es-ES" b="1" dirty="0" smtClean="0">
                <a:latin typeface="Calibri" panose="020F0502020204030204" pitchFamily="34" charset="0"/>
                <a:cs typeface="Calibri" panose="020F0502020204030204" pitchFamily="34" charset="0"/>
              </a:rPr>
              <a:t>“Admitir lo contrario equivaldría a hacer recaer el importe de ellas sobre las cuotas alimentarias, con lo cual se desvirtuaría la finalidad de esta obligación” </a:t>
            </a:r>
            <a:r>
              <a:rPr lang="es-ES" dirty="0" smtClean="0">
                <a:latin typeface="Calibri" panose="020F0502020204030204" pitchFamily="34" charset="0"/>
                <a:cs typeface="Calibri" panose="020F0502020204030204" pitchFamily="34" charset="0"/>
              </a:rPr>
              <a:t>(</a:t>
            </a:r>
            <a:r>
              <a:rPr lang="es-ES" dirty="0" err="1" smtClean="0">
                <a:latin typeface="Calibri" panose="020F0502020204030204" pitchFamily="34" charset="0"/>
                <a:cs typeface="Calibri" panose="020F0502020204030204" pitchFamily="34" charset="0"/>
              </a:rPr>
              <a:t>CNCiv</a:t>
            </a:r>
            <a:r>
              <a:rPr lang="es-ES" dirty="0" smtClean="0">
                <a:latin typeface="Calibri" panose="020F0502020204030204" pitchFamily="34" charset="0"/>
                <a:cs typeface="Calibri" panose="020F0502020204030204" pitchFamily="34" charset="0"/>
              </a:rPr>
              <a:t>., sala A, 21-2-80, L. L. 1980-C-22; Sala D, 12-6-85, L.L. 1986-A-127 y D.J. 1986-1-667; Sala E, 28-4-86, L.L. 1988-B-610, 37,921-S; íd., 16-6-79, E.D. 84-600; Sala  F, 7-7-88, L.L. 1989-C-379; Sala G, 16-6-87, L.L. 1989-D-602, N°6524; íd., 29-9-81, E.D 96-871)</a:t>
            </a:r>
            <a:endParaRPr lang="es-AR" dirty="0">
              <a:latin typeface="Calibri" panose="020F0502020204030204" pitchFamily="34" charset="0"/>
              <a:cs typeface="Calibri" panose="020F0502020204030204" pitchFamily="34" charset="0"/>
            </a:endParaRPr>
          </a:p>
          <a:p>
            <a:endParaRPr lang="es-AR" dirty="0">
              <a:latin typeface="Calibri" panose="020F0502020204030204" pitchFamily="34" charset="0"/>
              <a:cs typeface="Calibri" panose="020F0502020204030204" pitchFamily="34" charset="0"/>
            </a:endParaRPr>
          </a:p>
          <a:p>
            <a:endParaRPr lang="es-AR" dirty="0" smtClean="0"/>
          </a:p>
        </p:txBody>
      </p:sp>
    </p:spTree>
    <p:extLst>
      <p:ext uri="{BB962C8B-B14F-4D97-AF65-F5344CB8AC3E}">
        <p14:creationId xmlns:p14="http://schemas.microsoft.com/office/powerpoint/2010/main" val="343494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0063" y="431605"/>
            <a:ext cx="9194549" cy="1280890"/>
          </a:xfrm>
        </p:spPr>
        <p:txBody>
          <a:bodyPr/>
          <a:lstStyle/>
          <a:p>
            <a:r>
              <a:rPr lang="es-AR" dirty="0"/>
              <a:t>Costas Judiciales en Juicios por </a:t>
            </a:r>
            <a:r>
              <a:rPr lang="es-AR" dirty="0" smtClean="0"/>
              <a:t>Alimentos:</a:t>
            </a:r>
            <a:endParaRPr lang="es-AR"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2165684" y="1712495"/>
            <a:ext cx="9889958" cy="5509200"/>
          </a:xfrm>
          <a:prstGeom prst="rect">
            <a:avLst/>
          </a:prstGeom>
          <a:noFill/>
        </p:spPr>
        <p:txBody>
          <a:bodyPr wrap="square" rtlCol="0">
            <a:spAutoFit/>
          </a:bodyPr>
          <a:lstStyle/>
          <a:p>
            <a:pPr marL="285750" indent="-285750">
              <a:buFont typeface="Arial" panose="020B0604020202020204" pitchFamily="34" charset="0"/>
              <a:buChar char="•"/>
            </a:pPr>
            <a:r>
              <a:rPr lang="es-AR" sz="1600" b="1" u="sng" dirty="0" smtClean="0"/>
              <a:t>COSTAS EN EL ORDEN CAUSADO:</a:t>
            </a:r>
          </a:p>
          <a:p>
            <a:pPr marL="285750" indent="-285750">
              <a:buFont typeface="Arial" panose="020B0604020202020204" pitchFamily="34" charset="0"/>
              <a:buChar char="•"/>
            </a:pPr>
            <a:endParaRPr lang="es-ES" sz="1600" b="1" u="sng" dirty="0"/>
          </a:p>
          <a:p>
            <a:r>
              <a:rPr lang="es-ES" sz="1600" b="1" i="1" dirty="0" smtClean="0"/>
              <a:t>Art. </a:t>
            </a:r>
            <a:r>
              <a:rPr lang="es-AR" sz="1600" b="1" i="1" dirty="0"/>
              <a:t>70 </a:t>
            </a:r>
            <a:r>
              <a:rPr lang="es-AR" sz="1600" b="1" i="1" dirty="0" err="1" smtClean="0"/>
              <a:t>CPCCFyVF</a:t>
            </a:r>
            <a:r>
              <a:rPr lang="es-AR" sz="1600" b="1" i="1" dirty="0" smtClean="0"/>
              <a:t>: </a:t>
            </a:r>
            <a:r>
              <a:rPr lang="es-AR" sz="1600" i="1" dirty="0" smtClean="0"/>
              <a:t>Allanamiento: No se imponen costas al vencido:</a:t>
            </a:r>
          </a:p>
          <a:p>
            <a:r>
              <a:rPr lang="es-ES" sz="1600" i="1" dirty="0" smtClean="0"/>
              <a:t>1. cuando reconocen oportunamente como fundadas las pretensiones de su adversario </a:t>
            </a:r>
            <a:r>
              <a:rPr lang="es-ES" sz="1600" b="1" i="1" dirty="0" smtClean="0"/>
              <a:t>allanándose a satisfacerlas, a menos que haya </a:t>
            </a:r>
            <a:r>
              <a:rPr lang="es-AR" sz="1600" b="1" i="1" dirty="0" smtClean="0"/>
              <a:t>incurrido </a:t>
            </a:r>
            <a:r>
              <a:rPr lang="es-AR" sz="1600" b="1" i="1" dirty="0"/>
              <a:t>en mora o que por su culpa se haya dado lugar a la </a:t>
            </a:r>
            <a:r>
              <a:rPr lang="es-AR" sz="1600" b="1" i="1" dirty="0" smtClean="0"/>
              <a:t>reclamación</a:t>
            </a:r>
            <a:r>
              <a:rPr lang="es-AR" sz="1600" i="1" dirty="0" smtClean="0"/>
              <a:t> (…) Para que proceda la exención de costas, el </a:t>
            </a:r>
            <a:r>
              <a:rPr lang="es-AR" sz="1600" b="1" i="1" dirty="0" smtClean="0"/>
              <a:t>allanamiento debe ser real, incondicionado, oportuno, total y efectivo</a:t>
            </a:r>
            <a:r>
              <a:rPr lang="es-AR" sz="1600" i="1" dirty="0"/>
              <a:t> </a:t>
            </a:r>
            <a:r>
              <a:rPr lang="es-AR" sz="1600" i="1" dirty="0" smtClean="0"/>
              <a:t>(…)” </a:t>
            </a:r>
            <a:endParaRPr lang="es-AR" sz="1600" dirty="0" smtClean="0"/>
          </a:p>
          <a:p>
            <a:endParaRPr lang="es-AR" sz="1600" b="1" dirty="0" smtClean="0"/>
          </a:p>
          <a:p>
            <a:pPr marL="285750" indent="-285750">
              <a:buFontTx/>
              <a:buChar char="-"/>
            </a:pPr>
            <a:r>
              <a:rPr lang="es-AR" sz="1600" b="1" dirty="0" smtClean="0"/>
              <a:t>Conciliación </a:t>
            </a:r>
            <a:r>
              <a:rPr lang="es-AR" sz="1600" b="1" dirty="0"/>
              <a:t>/ </a:t>
            </a:r>
            <a:r>
              <a:rPr lang="es-AR" sz="1600" b="1" dirty="0" smtClean="0"/>
              <a:t>transacción</a:t>
            </a:r>
            <a:r>
              <a:rPr lang="es-AR" sz="1600" dirty="0"/>
              <a:t> </a:t>
            </a:r>
            <a:r>
              <a:rPr lang="es-AR" sz="1600" dirty="0" smtClean="0"/>
              <a:t>(materia disponible)</a:t>
            </a:r>
          </a:p>
          <a:p>
            <a:pPr marL="285750" indent="-285750">
              <a:buFontTx/>
              <a:buChar char="-"/>
            </a:pPr>
            <a:r>
              <a:rPr lang="es-AR" sz="1600" b="1" dirty="0" smtClean="0"/>
              <a:t>Allanamiento:</a:t>
            </a:r>
            <a:r>
              <a:rPr lang="es-AR" sz="1600" dirty="0" smtClean="0"/>
              <a:t> real, incondicionado, efectivo y el demandado no fue interpelado antes de la promoción de la demanda. (</a:t>
            </a:r>
            <a:r>
              <a:rPr lang="es-AR" sz="1600" dirty="0" err="1" smtClean="0"/>
              <a:t>Kemelmajer</a:t>
            </a:r>
            <a:r>
              <a:rPr lang="es-AR" sz="1600" dirty="0" smtClean="0"/>
              <a:t>, Molina de Juan. Alimentos Tomo II. 1ª ed. Santa Fe: </a:t>
            </a:r>
            <a:r>
              <a:rPr lang="es-AR" sz="1600" dirty="0" err="1" smtClean="0"/>
              <a:t>Rubinzal</a:t>
            </a:r>
            <a:r>
              <a:rPr lang="es-AR" sz="1600" dirty="0" smtClean="0"/>
              <a:t>- Culzoni.2014 p.216)  </a:t>
            </a:r>
          </a:p>
          <a:p>
            <a:pPr marL="285750" indent="-285750">
              <a:buFontTx/>
              <a:buChar char="-"/>
            </a:pPr>
            <a:r>
              <a:rPr lang="es-AR" sz="1600" b="1" dirty="0" smtClean="0"/>
              <a:t>Coincidencia </a:t>
            </a:r>
            <a:r>
              <a:rPr lang="es-AR" sz="1600" b="1" dirty="0"/>
              <a:t>entre la cuota oportunamente ofrecida y la fijada en la sentencia</a:t>
            </a:r>
            <a:r>
              <a:rPr lang="es-AR" sz="1600" dirty="0"/>
              <a:t>. (</a:t>
            </a:r>
            <a:r>
              <a:rPr lang="es-AR" sz="1600" dirty="0" err="1"/>
              <a:t>Kemelmajer</a:t>
            </a:r>
            <a:r>
              <a:rPr lang="es-AR" sz="1600" dirty="0"/>
              <a:t>, Molina de Juan. Alimentos Tomo II. 1ª ed. Santa Fe: </a:t>
            </a:r>
            <a:r>
              <a:rPr lang="es-AR" sz="1600" dirty="0" err="1"/>
              <a:t>Rubinzal</a:t>
            </a:r>
            <a:r>
              <a:rPr lang="es-AR" sz="1600" dirty="0"/>
              <a:t>- Culzoni.2014 p.216</a:t>
            </a:r>
            <a:r>
              <a:rPr lang="es-AR" sz="1600" dirty="0" smtClean="0"/>
              <a:t>)</a:t>
            </a:r>
          </a:p>
          <a:p>
            <a:pPr marL="285750" indent="-285750">
              <a:buFontTx/>
              <a:buChar char="-"/>
            </a:pPr>
            <a:r>
              <a:rPr lang="es-AR" sz="1600" b="1" dirty="0"/>
              <a:t>No haber dado motivo al </a:t>
            </a:r>
            <a:r>
              <a:rPr lang="es-AR" sz="1600" b="1" dirty="0" smtClean="0"/>
              <a:t>reclamo: </a:t>
            </a:r>
            <a:r>
              <a:rPr lang="es-ES" sz="1600" dirty="0" smtClean="0"/>
              <a:t>“… </a:t>
            </a:r>
            <a:r>
              <a:rPr lang="es-ES" sz="1600" i="1" dirty="0"/>
              <a:t>corresponde liberar de las costas al alimentante si con anterioridad a la iniciación de la acción alimentaria satisfacía las necesidades de la reclamante, en proporción semejante a la convenida en la causa</a:t>
            </a:r>
            <a:r>
              <a:rPr lang="es-ES" sz="1600" dirty="0"/>
              <a:t>”(</a:t>
            </a:r>
            <a:r>
              <a:rPr lang="es-AR" sz="1600" dirty="0" err="1"/>
              <a:t>CACCom</a:t>
            </a:r>
            <a:r>
              <a:rPr lang="es-AR" sz="1600" dirty="0"/>
              <a:t>, de Junín, 29-5-86, D.J. 1987-1-526).</a:t>
            </a:r>
          </a:p>
          <a:p>
            <a:pPr marL="285750" indent="-285750">
              <a:buFontTx/>
              <a:buChar char="-"/>
            </a:pPr>
            <a:endParaRPr lang="es-AR" sz="1600" dirty="0"/>
          </a:p>
          <a:p>
            <a:pPr marL="285750" indent="-285750">
              <a:buFontTx/>
              <a:buChar char="-"/>
            </a:pPr>
            <a:endParaRPr lang="es-AR" sz="1600" dirty="0" smtClean="0"/>
          </a:p>
          <a:p>
            <a:endParaRPr lang="es-ES" sz="1600" dirty="0" smtClean="0"/>
          </a:p>
          <a:p>
            <a:pPr marL="285750" indent="-285750">
              <a:buFontTx/>
              <a:buChar char="-"/>
            </a:pPr>
            <a:endParaRPr lang="es-AR" sz="1600" dirty="0"/>
          </a:p>
        </p:txBody>
      </p:sp>
    </p:spTree>
    <p:extLst>
      <p:ext uri="{BB962C8B-B14F-4D97-AF65-F5344CB8AC3E}">
        <p14:creationId xmlns:p14="http://schemas.microsoft.com/office/powerpoint/2010/main" val="52409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0063" y="624110"/>
            <a:ext cx="9194549" cy="1280890"/>
          </a:xfrm>
        </p:spPr>
        <p:txBody>
          <a:bodyPr/>
          <a:lstStyle/>
          <a:p>
            <a:r>
              <a:rPr lang="es-AR" dirty="0"/>
              <a:t>Costas Judiciales en Juicios por </a:t>
            </a:r>
            <a:r>
              <a:rPr lang="es-AR" dirty="0" smtClean="0"/>
              <a:t>Alimentos:</a:t>
            </a:r>
            <a:endParaRPr lang="es-AR"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2310063" y="2117559"/>
            <a:ext cx="9204158" cy="4524315"/>
          </a:xfrm>
          <a:prstGeom prst="rect">
            <a:avLst/>
          </a:prstGeom>
          <a:noFill/>
        </p:spPr>
        <p:txBody>
          <a:bodyPr wrap="square" rtlCol="0">
            <a:spAutoFit/>
          </a:bodyPr>
          <a:lstStyle/>
          <a:p>
            <a:pPr marL="285750" indent="-285750">
              <a:buFont typeface="Arial" panose="020B0604020202020204" pitchFamily="34" charset="0"/>
              <a:buChar char="•"/>
            </a:pPr>
            <a:r>
              <a:rPr lang="es-AR" b="1" u="sng" dirty="0" smtClean="0">
                <a:latin typeface="Calibri" panose="020F0502020204030204" pitchFamily="34" charset="0"/>
                <a:cs typeface="Calibri" panose="020F0502020204030204" pitchFamily="34" charset="0"/>
              </a:rPr>
              <a:t>COSTAS EN EL ORDEN CAUSADO. JURISPRUDENCIA</a:t>
            </a:r>
            <a:r>
              <a:rPr lang="es-AR" b="1"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s-AR"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dirty="0" smtClean="0">
                <a:latin typeface="Calibri" panose="020F0502020204030204" pitchFamily="34" charset="0"/>
                <a:cs typeface="Calibri" panose="020F0502020204030204" pitchFamily="34" charset="0"/>
              </a:rPr>
              <a:t>“</a:t>
            </a:r>
            <a:r>
              <a:rPr lang="es-AR" b="1" dirty="0">
                <a:latin typeface="Calibri" panose="020F0502020204030204" pitchFamily="34" charset="0"/>
                <a:cs typeface="Calibri" panose="020F0502020204030204" pitchFamily="34" charset="0"/>
              </a:rPr>
              <a:t>El criterio de que el alimentante debe cargar con las costas, no es absoluto</a:t>
            </a:r>
            <a:r>
              <a:rPr lang="es-AR" dirty="0">
                <a:latin typeface="Calibri" panose="020F0502020204030204" pitchFamily="34" charset="0"/>
                <a:cs typeface="Calibri" panose="020F0502020204030204" pitchFamily="34" charset="0"/>
              </a:rPr>
              <a:t>...” (</a:t>
            </a:r>
            <a:r>
              <a:rPr lang="es-AR" dirty="0" err="1">
                <a:latin typeface="Calibri" panose="020F0502020204030204" pitchFamily="34" charset="0"/>
                <a:cs typeface="Calibri" panose="020F0502020204030204" pitchFamily="34" charset="0"/>
              </a:rPr>
              <a:t>CNCiv</a:t>
            </a:r>
            <a:r>
              <a:rPr lang="es-AR" dirty="0">
                <a:latin typeface="Calibri" panose="020F0502020204030204" pitchFamily="34" charset="0"/>
                <a:cs typeface="Calibri" panose="020F0502020204030204" pitchFamily="34" charset="0"/>
              </a:rPr>
              <a:t>, Sala G, 2/12/86, R. 18.679) </a:t>
            </a:r>
            <a:endParaRPr lang="es-AR"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AR"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dirty="0" smtClean="0">
                <a:latin typeface="Calibri" panose="020F0502020204030204" pitchFamily="34" charset="0"/>
                <a:cs typeface="Calibri" panose="020F0502020204030204" pitchFamily="34" charset="0"/>
              </a:rPr>
              <a:t>“</a:t>
            </a:r>
            <a:r>
              <a:rPr lang="es-AR" dirty="0">
                <a:latin typeface="Calibri" panose="020F0502020204030204" pitchFamily="34" charset="0"/>
                <a:cs typeface="Calibri" panose="020F0502020204030204" pitchFamily="34" charset="0"/>
              </a:rPr>
              <a:t>El principio de costas al alimentante </a:t>
            </a:r>
            <a:r>
              <a:rPr lang="es-AR" b="1" dirty="0">
                <a:latin typeface="Calibri" panose="020F0502020204030204" pitchFamily="34" charset="0"/>
                <a:cs typeface="Calibri" panose="020F0502020204030204" pitchFamily="34" charset="0"/>
              </a:rPr>
              <a:t>no puede ser aplicado indiscriminadamente</a:t>
            </a:r>
            <a:r>
              <a:rPr lang="es-AR" dirty="0">
                <a:latin typeface="Calibri" panose="020F0502020204030204" pitchFamily="34" charset="0"/>
                <a:cs typeface="Calibri" panose="020F0502020204030204" pitchFamily="34" charset="0"/>
              </a:rPr>
              <a:t>...” (</a:t>
            </a:r>
            <a:r>
              <a:rPr lang="es-AR" dirty="0" err="1">
                <a:latin typeface="Calibri" panose="020F0502020204030204" pitchFamily="34" charset="0"/>
                <a:cs typeface="Calibri" panose="020F0502020204030204" pitchFamily="34" charset="0"/>
              </a:rPr>
              <a:t>CNCiv</a:t>
            </a:r>
            <a:r>
              <a:rPr lang="es-AR" dirty="0">
                <a:latin typeface="Calibri" panose="020F0502020204030204" pitchFamily="34" charset="0"/>
                <a:cs typeface="Calibri" panose="020F0502020204030204" pitchFamily="34" charset="0"/>
              </a:rPr>
              <a:t>, Sala C, 26/2/88, R.83.586</a:t>
            </a:r>
            <a:r>
              <a:rPr lang="es-AR"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s-AR"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dirty="0" smtClean="0">
                <a:latin typeface="Calibri" panose="020F0502020204030204" pitchFamily="34" charset="0"/>
                <a:cs typeface="Calibri" panose="020F0502020204030204" pitchFamily="34" charset="0"/>
              </a:rPr>
              <a:t>“… no puede escapar a la comprensión del juzgador que </a:t>
            </a:r>
            <a:r>
              <a:rPr lang="es-ES" b="1" dirty="0" smtClean="0">
                <a:latin typeface="Calibri" panose="020F0502020204030204" pitchFamily="34" charset="0"/>
                <a:cs typeface="Calibri" panose="020F0502020204030204" pitchFamily="34" charset="0"/>
              </a:rPr>
              <a:t>el mantenimiento a ultranza del mencionado principio es no sólo irritante a la igualdad de las partes en juicio, si no que derivaría en la inmune promoción de planteamientos aventurados o en la libre resistencia caprichosa frente a articulaciones ajustadas a derecho</a:t>
            </a:r>
            <a:r>
              <a:rPr lang="es-ES" dirty="0" smtClean="0">
                <a:latin typeface="Calibri" panose="020F0502020204030204" pitchFamily="34" charset="0"/>
                <a:cs typeface="Calibri" panose="020F0502020204030204" pitchFamily="34" charset="0"/>
              </a:rPr>
              <a:t>” (</a:t>
            </a:r>
            <a:r>
              <a:rPr lang="es-AR" dirty="0" err="1">
                <a:latin typeface="Calibri" panose="020F0502020204030204" pitchFamily="34" charset="0"/>
                <a:cs typeface="Calibri" panose="020F0502020204030204" pitchFamily="34" charset="0"/>
              </a:rPr>
              <a:t>CNCiv</a:t>
            </a:r>
            <a:r>
              <a:rPr lang="es-AR" dirty="0">
                <a:latin typeface="Calibri" panose="020F0502020204030204" pitchFamily="34" charset="0"/>
                <a:cs typeface="Calibri" panose="020F0502020204030204" pitchFamily="34" charset="0"/>
              </a:rPr>
              <a:t>, Sala </a:t>
            </a:r>
            <a:r>
              <a:rPr lang="es-AR" dirty="0" smtClean="0">
                <a:latin typeface="Calibri" panose="020F0502020204030204" pitchFamily="34" charset="0"/>
                <a:cs typeface="Calibri" panose="020F0502020204030204" pitchFamily="34" charset="0"/>
              </a:rPr>
              <a:t>D, 15-2-84, L.L. 1984-B-125</a:t>
            </a:r>
            <a:r>
              <a:rPr lang="es-AR" dirty="0" smtClean="0"/>
              <a:t>).</a:t>
            </a:r>
          </a:p>
          <a:p>
            <a:pPr marL="285750" indent="-285750">
              <a:buFont typeface="Arial" panose="020B0604020202020204" pitchFamily="34" charset="0"/>
              <a:buChar char="•"/>
            </a:pPr>
            <a:endParaRPr lang="es-AR" dirty="0" smtClean="0"/>
          </a:p>
          <a:p>
            <a:endParaRPr lang="es-AR" b="1" dirty="0" smtClean="0"/>
          </a:p>
          <a:p>
            <a:pPr marL="285750" indent="-285750">
              <a:buFontTx/>
              <a:buChar char="-"/>
            </a:pPr>
            <a:endParaRPr lang="es-AR" dirty="0"/>
          </a:p>
        </p:txBody>
      </p:sp>
    </p:spTree>
    <p:extLst>
      <p:ext uri="{BB962C8B-B14F-4D97-AF65-F5344CB8AC3E}">
        <p14:creationId xmlns:p14="http://schemas.microsoft.com/office/powerpoint/2010/main" val="238964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7875" y="624110"/>
            <a:ext cx="9266738" cy="1280890"/>
          </a:xfrm>
        </p:spPr>
        <p:txBody>
          <a:bodyPr>
            <a:normAutofit/>
          </a:bodyPr>
          <a:lstStyle/>
          <a:p>
            <a:r>
              <a:rPr lang="es-AR" sz="2400" dirty="0"/>
              <a:t>Fallo: C., S. C. C/ J., D. A. S/ CUOTA ALIMENTARIA Y LITIS EXPENSAS (Cámara Apelaciones Civil y</a:t>
            </a:r>
            <a:r>
              <a:rPr lang="es-AR" sz="2400" dirty="0" smtClean="0"/>
              <a:t> </a:t>
            </a:r>
            <a:r>
              <a:rPr lang="es-AR" sz="2400" dirty="0"/>
              <a:t>Comercial Sala III de Rosario</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56" y="1326940"/>
            <a:ext cx="1737337" cy="11561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2237875" y="2121568"/>
            <a:ext cx="9733546" cy="4401205"/>
          </a:xfrm>
          <a:prstGeom prst="rect">
            <a:avLst/>
          </a:prstGeom>
          <a:noFill/>
        </p:spPr>
        <p:txBody>
          <a:bodyPr wrap="square" rtlCol="0">
            <a:spAutoFit/>
          </a:bodyPr>
          <a:lstStyle/>
          <a:p>
            <a:r>
              <a:rPr lang="es-AR" sz="1600" dirty="0" smtClean="0">
                <a:latin typeface="Calibri" panose="020F0502020204030204" pitchFamily="34" charset="0"/>
                <a:cs typeface="Calibri" panose="020F0502020204030204" pitchFamily="34" charset="0"/>
              </a:rPr>
              <a:t>“</a:t>
            </a:r>
            <a:r>
              <a:rPr lang="es-AR" sz="2000" b="1" dirty="0" smtClean="0">
                <a:latin typeface="Calibri" panose="020F0502020204030204" pitchFamily="34" charset="0"/>
                <a:cs typeface="Calibri" panose="020F0502020204030204" pitchFamily="34" charset="0"/>
              </a:rPr>
              <a:t>Cuando se trata de pretensiones de contribución alimentaria propias del reclamante o de convenios alcanzados en tal carácter, la imposición de costas en el orden causado impacta en el patrimonio de cada uno de los obligados al pago que </a:t>
            </a:r>
            <a:r>
              <a:rPr lang="es-AR" sz="2000" b="1" u="sng" dirty="0" smtClean="0">
                <a:latin typeface="Calibri" panose="020F0502020204030204" pitchFamily="34" charset="0"/>
                <a:cs typeface="Calibri" panose="020F0502020204030204" pitchFamily="34" charset="0"/>
              </a:rPr>
              <a:t>no son los hijos </a:t>
            </a:r>
            <a:r>
              <a:rPr lang="es-AR" sz="2000" b="1" dirty="0" smtClean="0">
                <a:latin typeface="Calibri" panose="020F0502020204030204" pitchFamily="34" charset="0"/>
                <a:cs typeface="Calibri" panose="020F0502020204030204" pitchFamily="34" charset="0"/>
              </a:rPr>
              <a:t>sino </a:t>
            </a:r>
            <a:r>
              <a:rPr lang="es-AR" sz="2000" b="1" u="sng" dirty="0" smtClean="0">
                <a:latin typeface="Calibri" panose="020F0502020204030204" pitchFamily="34" charset="0"/>
                <a:cs typeface="Calibri" panose="020F0502020204030204" pitchFamily="34" charset="0"/>
              </a:rPr>
              <a:t>cada uno de sus padres que fueron parte en el expediente</a:t>
            </a:r>
            <a:r>
              <a:rPr lang="es-AR" sz="2000" u="sng" dirty="0" smtClean="0">
                <a:latin typeface="Calibri" panose="020F0502020204030204" pitchFamily="34" charset="0"/>
                <a:cs typeface="Calibri" panose="020F0502020204030204" pitchFamily="34" charset="0"/>
              </a:rPr>
              <a:t>”.</a:t>
            </a:r>
          </a:p>
          <a:p>
            <a:r>
              <a:rPr lang="es-AR" sz="2000" dirty="0" smtClean="0">
                <a:latin typeface="Calibri" panose="020F0502020204030204" pitchFamily="34" charset="0"/>
                <a:cs typeface="Calibri" panose="020F0502020204030204" pitchFamily="34" charset="0"/>
              </a:rPr>
              <a:t>“El acuerdo alcanzado el 1° de junio de 2015 </a:t>
            </a:r>
            <a:r>
              <a:rPr lang="es-AR" sz="2000" b="1" dirty="0" smtClean="0">
                <a:latin typeface="Calibri" panose="020F0502020204030204" pitchFamily="34" charset="0"/>
                <a:cs typeface="Calibri" panose="020F0502020204030204" pitchFamily="34" charset="0"/>
              </a:rPr>
              <a:t>tiene carácter transaccional </a:t>
            </a:r>
            <a:r>
              <a:rPr lang="es-AR" sz="2000" dirty="0" smtClean="0">
                <a:latin typeface="Calibri" panose="020F0502020204030204" pitchFamily="34" charset="0"/>
                <a:cs typeface="Calibri" panose="020F0502020204030204" pitchFamily="34" charset="0"/>
              </a:rPr>
              <a:t>con lo que debe estarse en lugar a sus propios términos. En ese orden, pongo de relieve que </a:t>
            </a:r>
            <a:r>
              <a:rPr lang="es-AR" sz="2000" b="1" dirty="0" smtClean="0">
                <a:latin typeface="Calibri" panose="020F0502020204030204" pitchFamily="34" charset="0"/>
                <a:cs typeface="Calibri" panose="020F0502020204030204" pitchFamily="34" charset="0"/>
              </a:rPr>
              <a:t>las partes no han efectuado acuerdo especifico alguno respecto de las costas. En tanto y en cuanto nos hallamos frente a dos progenitores que se encuentran ejerciendo sus propios derechos, siendo plenamente capaces y con patrocinio letrado, debe interpretarse que en principio han acordado seguir el criterio general de costas en el orden causado emergente del ordenamiento ritual</a:t>
            </a:r>
            <a:r>
              <a:rPr lang="es-AR" sz="2000" dirty="0" smtClean="0">
                <a:latin typeface="Calibri" panose="020F0502020204030204" pitchFamily="34" charset="0"/>
                <a:cs typeface="Calibri" panose="020F0502020204030204" pitchFamily="34" charset="0"/>
              </a:rPr>
              <a:t>. Es recién luego de nueve meses después de firmado el acuerdo la parte actora solicitó al juez de grado que se pronunciara sobre costas y a partir de ello se dicta la resolución recurrida </a:t>
            </a:r>
            <a:r>
              <a:rPr lang="es-AR" sz="2000" b="1" dirty="0" smtClean="0">
                <a:latin typeface="Calibri" panose="020F0502020204030204" pitchFamily="34" charset="0"/>
                <a:cs typeface="Calibri" panose="020F0502020204030204" pitchFamily="34" charset="0"/>
              </a:rPr>
              <a:t>cuyo resultado importa alterar los términos del convenio alcanzado entre quienes vinieron a juicio por sus propios derechos”</a:t>
            </a:r>
          </a:p>
        </p:txBody>
      </p:sp>
    </p:spTree>
    <p:extLst>
      <p:ext uri="{BB962C8B-B14F-4D97-AF65-F5344CB8AC3E}">
        <p14:creationId xmlns:p14="http://schemas.microsoft.com/office/powerpoint/2010/main" val="2198534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6769" y="624110"/>
            <a:ext cx="9687844" cy="1280890"/>
          </a:xfrm>
        </p:spPr>
        <p:txBody>
          <a:bodyPr>
            <a:noAutofit/>
          </a:bodyPr>
          <a:lstStyle/>
          <a:p>
            <a:r>
              <a:rPr lang="es-AR" sz="2400" dirty="0"/>
              <a:t>Fallo: C., S. C. C/ J., D. A. S/ CUOTA ALIMENTARIA Y LITIS EXPENSAS (Cámara Apelaciones Civil </a:t>
            </a:r>
            <a:r>
              <a:rPr lang="es-AR" sz="2400" dirty="0" smtClean="0"/>
              <a:t>y </a:t>
            </a:r>
            <a:r>
              <a:rPr lang="es-AR" sz="2400" dirty="0"/>
              <a:t>Comercial Sala III de Rosario</a:t>
            </a:r>
            <a:br>
              <a:rPr lang="es-AR" sz="2400" dirty="0"/>
            </a:br>
            <a:endParaRPr lang="es-AR" sz="2400" dirty="0"/>
          </a:p>
        </p:txBody>
      </p:sp>
      <p:sp>
        <p:nvSpPr>
          <p:cNvPr id="3" name="Marcador de contenido 2"/>
          <p:cNvSpPr>
            <a:spLocks noGrp="1"/>
          </p:cNvSpPr>
          <p:nvPr>
            <p:ph idx="1"/>
          </p:nvPr>
        </p:nvSpPr>
        <p:spPr>
          <a:xfrm>
            <a:off x="1816769" y="2133600"/>
            <a:ext cx="9687843" cy="4483768"/>
          </a:xfrm>
        </p:spPr>
        <p:txBody>
          <a:bodyPr>
            <a:normAutofit/>
          </a:bodyPr>
          <a:lstStyle/>
          <a:p>
            <a:r>
              <a:rPr lang="es-AR" sz="2000" dirty="0" smtClean="0">
                <a:latin typeface="Calibri" panose="020F0502020204030204" pitchFamily="34" charset="0"/>
                <a:cs typeface="Calibri" panose="020F0502020204030204" pitchFamily="34" charset="0"/>
              </a:rPr>
              <a:t>“Tampoco puede ponderarse aquí otros elementos del caso concreto que lleven a apartarse de los propios términos del </a:t>
            </a:r>
            <a:r>
              <a:rPr lang="es-AR" sz="2000" b="1" dirty="0" smtClean="0">
                <a:latin typeface="Calibri" panose="020F0502020204030204" pitchFamily="34" charset="0"/>
                <a:cs typeface="Calibri" panose="020F0502020204030204" pitchFamily="34" charset="0"/>
              </a:rPr>
              <a:t>acuerdo transacciona</a:t>
            </a:r>
            <a:r>
              <a:rPr lang="es-AR" sz="2000" dirty="0" smtClean="0">
                <a:latin typeface="Calibri" panose="020F0502020204030204" pitchFamily="34" charset="0"/>
                <a:cs typeface="Calibri" panose="020F0502020204030204" pitchFamily="34" charset="0"/>
              </a:rPr>
              <a:t>l. Es que, si bien es cierto que en un juicio que termina por transacción no hay pronunciamiento especifico sobre la pretensión deducida, en el  caso del juicio de alimentos – en tanto la obligación alimentaria tiene su origen en la ley- </a:t>
            </a:r>
            <a:r>
              <a:rPr lang="es-AR" sz="2000" b="1" dirty="0" smtClean="0">
                <a:latin typeface="Calibri" panose="020F0502020204030204" pitchFamily="34" charset="0"/>
                <a:cs typeface="Calibri" panose="020F0502020204030204" pitchFamily="34" charset="0"/>
              </a:rPr>
              <a:t>no puede evadirse ponderar aspectos como el momento procesal en que se arriba a la transacción y las particulares circunstancias del caso.</a:t>
            </a:r>
            <a:r>
              <a:rPr lang="es-AR" sz="2000" dirty="0" smtClean="0">
                <a:latin typeface="Calibri" panose="020F0502020204030204" pitchFamily="34" charset="0"/>
                <a:cs typeface="Calibri" panose="020F0502020204030204" pitchFamily="34" charset="0"/>
              </a:rPr>
              <a:t> En el caso de marras, </a:t>
            </a:r>
            <a:r>
              <a:rPr lang="es-AR" sz="2000" b="1" dirty="0" smtClean="0">
                <a:latin typeface="Calibri" panose="020F0502020204030204" pitchFamily="34" charset="0"/>
                <a:cs typeface="Calibri" panose="020F0502020204030204" pitchFamily="34" charset="0"/>
              </a:rPr>
              <a:t>la transacción se alcanzó en forma inmediata a la traba de la Litis con lo que no hubo producción probatoria. En función de ello </a:t>
            </a:r>
            <a:r>
              <a:rPr lang="es-AR" sz="2000" b="1" u="sng" dirty="0" smtClean="0">
                <a:latin typeface="Calibri" panose="020F0502020204030204" pitchFamily="34" charset="0"/>
                <a:cs typeface="Calibri" panose="020F0502020204030204" pitchFamily="34" charset="0"/>
              </a:rPr>
              <a:t>no es posible establecer si se ha dado o no lugar a la iniciación del juicio dado que no se ha acreditado la afirmación de la actora de que el demandado efectuaba una contribución ínfima e irregular ni la aseveración del accionado que realizaba un aporte alimentario superior al reclamado.</a:t>
            </a:r>
          </a:p>
        </p:txBody>
      </p:sp>
    </p:spTree>
    <p:extLst>
      <p:ext uri="{BB962C8B-B14F-4D97-AF65-F5344CB8AC3E}">
        <p14:creationId xmlns:p14="http://schemas.microsoft.com/office/powerpoint/2010/main" val="1847537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0517" y="335352"/>
            <a:ext cx="10286999" cy="1280890"/>
          </a:xfrm>
        </p:spPr>
        <p:txBody>
          <a:bodyPr>
            <a:noAutofit/>
          </a:bodyPr>
          <a:lstStyle/>
          <a:p>
            <a:r>
              <a:rPr lang="es-AR" sz="2200" dirty="0"/>
              <a:t>JEREZ, CAMILA ALDANA C/ RIVERO, FACUNDO JOSE S/ ALIMENTOS Y CUIDADO PERSONAL 21-10695846-4 TRIBUNAL COLEGIADO DE FAMILIA </a:t>
            </a:r>
            <a:r>
              <a:rPr lang="es-AR" sz="2200" dirty="0" smtClean="0"/>
              <a:t>N° </a:t>
            </a:r>
            <a:r>
              <a:rPr lang="es-AR" sz="2200" dirty="0"/>
              <a:t>5</a:t>
            </a:r>
            <a:r>
              <a:rPr lang="es-AR" sz="2400" dirty="0"/>
              <a:t/>
            </a:r>
            <a:br>
              <a:rPr lang="es-AR" sz="2400" dirty="0"/>
            </a:br>
            <a:endParaRPr lang="es-AR" sz="2400" dirty="0"/>
          </a:p>
        </p:txBody>
      </p:sp>
      <p:sp>
        <p:nvSpPr>
          <p:cNvPr id="3" name="Marcador de contenido 2"/>
          <p:cNvSpPr>
            <a:spLocks noGrp="1"/>
          </p:cNvSpPr>
          <p:nvPr>
            <p:ph idx="1"/>
          </p:nvPr>
        </p:nvSpPr>
        <p:spPr>
          <a:xfrm>
            <a:off x="1299411" y="1203158"/>
            <a:ext cx="10708105" cy="5257800"/>
          </a:xfrm>
        </p:spPr>
        <p:txBody>
          <a:bodyPr>
            <a:noAutofit/>
          </a:bodyPr>
          <a:lstStyle/>
          <a:p>
            <a:r>
              <a:rPr lang="es-AR" dirty="0" smtClean="0">
                <a:latin typeface="Calibri" panose="020F0502020204030204" pitchFamily="34" charset="0"/>
                <a:cs typeface="Calibri" panose="020F0502020204030204" pitchFamily="34" charset="0"/>
              </a:rPr>
              <a:t>“…</a:t>
            </a:r>
            <a:r>
              <a:rPr lang="es-AR" b="1" dirty="0" smtClean="0">
                <a:latin typeface="Calibri" panose="020F0502020204030204" pitchFamily="34" charset="0"/>
                <a:cs typeface="Calibri" panose="020F0502020204030204" pitchFamily="34" charset="0"/>
              </a:rPr>
              <a:t>es </a:t>
            </a:r>
            <a:r>
              <a:rPr lang="es-AR" b="1" dirty="0">
                <a:latin typeface="Calibri" panose="020F0502020204030204" pitchFamily="34" charset="0"/>
                <a:cs typeface="Calibri" panose="020F0502020204030204" pitchFamily="34" charset="0"/>
              </a:rPr>
              <a:t>posible que se presenten algunas particularidades que </a:t>
            </a:r>
            <a:r>
              <a:rPr lang="es-AR" b="1" dirty="0" smtClean="0">
                <a:latin typeface="Calibri" panose="020F0502020204030204" pitchFamily="34" charset="0"/>
                <a:cs typeface="Calibri" panose="020F0502020204030204" pitchFamily="34" charset="0"/>
              </a:rPr>
              <a:t>sugieran a </a:t>
            </a:r>
            <a:r>
              <a:rPr lang="es-AR" b="1" dirty="0">
                <a:latin typeface="Calibri" panose="020F0502020204030204" pitchFamily="34" charset="0"/>
                <a:cs typeface="Calibri" panose="020F0502020204030204" pitchFamily="34" charset="0"/>
              </a:rPr>
              <a:t>la justicia de apartarse de tal regla y recurrir a la idea de que </a:t>
            </a:r>
            <a:r>
              <a:rPr lang="es-AR" b="1" dirty="0" smtClean="0">
                <a:latin typeface="Calibri" panose="020F0502020204030204" pitchFamily="34" charset="0"/>
                <a:cs typeface="Calibri" panose="020F0502020204030204" pitchFamily="34" charset="0"/>
              </a:rPr>
              <a:t>pueden excepcionalmente </a:t>
            </a:r>
            <a:r>
              <a:rPr lang="es-AR" b="1" dirty="0">
                <a:latin typeface="Calibri" panose="020F0502020204030204" pitchFamily="34" charset="0"/>
                <a:cs typeface="Calibri" panose="020F0502020204030204" pitchFamily="34" charset="0"/>
              </a:rPr>
              <a:t>distribuirse aquellas por su orden, cuando las particularidades del caso así lo </a:t>
            </a:r>
            <a:r>
              <a:rPr lang="es-AR" b="1" dirty="0" smtClean="0">
                <a:latin typeface="Calibri" panose="020F0502020204030204" pitchFamily="34" charset="0"/>
                <a:cs typeface="Calibri" panose="020F0502020204030204" pitchFamily="34" charset="0"/>
              </a:rPr>
              <a:t>justifiquen </a:t>
            </a:r>
            <a:r>
              <a:rPr lang="es-AR" dirty="0">
                <a:latin typeface="Calibri" panose="020F0502020204030204" pitchFamily="34" charset="0"/>
                <a:cs typeface="Calibri" panose="020F0502020204030204" pitchFamily="34" charset="0"/>
              </a:rPr>
              <a:t>(conf. </a:t>
            </a:r>
            <a:r>
              <a:rPr lang="es-AR" dirty="0" err="1">
                <a:latin typeface="Calibri" panose="020F0502020204030204" pitchFamily="34" charset="0"/>
                <a:cs typeface="Calibri" panose="020F0502020204030204" pitchFamily="34" charset="0"/>
              </a:rPr>
              <a:t>Bossert</a:t>
            </a:r>
            <a:r>
              <a:rPr lang="es-AR" dirty="0">
                <a:latin typeface="Calibri" panose="020F0502020204030204" pitchFamily="34" charset="0"/>
                <a:cs typeface="Calibri" panose="020F0502020204030204" pitchFamily="34" charset="0"/>
              </a:rPr>
              <a:t>: “Régimen Jurídico de los Alimentos”, </a:t>
            </a:r>
            <a:r>
              <a:rPr lang="es-AR" dirty="0" err="1">
                <a:latin typeface="Calibri" panose="020F0502020204030204" pitchFamily="34" charset="0"/>
                <a:cs typeface="Calibri" panose="020F0502020204030204" pitchFamily="34" charset="0"/>
              </a:rPr>
              <a:t>Astrea</a:t>
            </a:r>
            <a:r>
              <a:rPr lang="es-AR" dirty="0">
                <a:latin typeface="Calibri" panose="020F0502020204030204" pitchFamily="34" charset="0"/>
                <a:cs typeface="Calibri" panose="020F0502020204030204" pitchFamily="34" charset="0"/>
              </a:rPr>
              <a:t>, págs. 410/411)</a:t>
            </a:r>
            <a:r>
              <a:rPr lang="es-AR" b="1" dirty="0">
                <a:latin typeface="Calibri" panose="020F0502020204030204" pitchFamily="34" charset="0"/>
                <a:cs typeface="Calibri" panose="020F0502020204030204" pitchFamily="34" charset="0"/>
              </a:rPr>
              <a:t>, teniendo presente que </a:t>
            </a:r>
            <a:r>
              <a:rPr lang="es-AR" b="1" dirty="0" smtClean="0">
                <a:latin typeface="Calibri" panose="020F0502020204030204" pitchFamily="34" charset="0"/>
                <a:cs typeface="Calibri" panose="020F0502020204030204" pitchFamily="34" charset="0"/>
              </a:rPr>
              <a:t>“el </a:t>
            </a:r>
            <a:r>
              <a:rPr lang="es-AR" b="1" dirty="0">
                <a:latin typeface="Calibri" panose="020F0502020204030204" pitchFamily="34" charset="0"/>
                <a:cs typeface="Calibri" panose="020F0502020204030204" pitchFamily="34" charset="0"/>
              </a:rPr>
              <a:t>criterio de que el alimentante debe cargar con las </a:t>
            </a:r>
            <a:r>
              <a:rPr lang="es-AR" b="1" dirty="0" smtClean="0">
                <a:latin typeface="Calibri" panose="020F0502020204030204" pitchFamily="34" charset="0"/>
                <a:cs typeface="Calibri" panose="020F0502020204030204" pitchFamily="34" charset="0"/>
              </a:rPr>
              <a:t>costas, </a:t>
            </a:r>
            <a:r>
              <a:rPr lang="es-AR" b="1" dirty="0">
                <a:latin typeface="Calibri" panose="020F0502020204030204" pitchFamily="34" charset="0"/>
                <a:cs typeface="Calibri" panose="020F0502020204030204" pitchFamily="34" charset="0"/>
              </a:rPr>
              <a:t>no es absoluto</a:t>
            </a:r>
            <a:r>
              <a:rPr lang="es-AR" b="1" dirty="0" smtClean="0">
                <a:latin typeface="Calibri" panose="020F0502020204030204" pitchFamily="34" charset="0"/>
                <a:cs typeface="Calibri" panose="020F0502020204030204" pitchFamily="34" charset="0"/>
              </a:rPr>
              <a:t>...” </a:t>
            </a:r>
            <a:r>
              <a:rPr lang="es-AR" dirty="0">
                <a:latin typeface="Calibri" panose="020F0502020204030204" pitchFamily="34" charset="0"/>
                <a:cs typeface="Calibri" panose="020F0502020204030204" pitchFamily="34" charset="0"/>
              </a:rPr>
              <a:t>(</a:t>
            </a:r>
            <a:r>
              <a:rPr lang="es-AR" dirty="0" err="1">
                <a:latin typeface="Calibri" panose="020F0502020204030204" pitchFamily="34" charset="0"/>
                <a:cs typeface="Calibri" panose="020F0502020204030204" pitchFamily="34" charset="0"/>
              </a:rPr>
              <a:t>CNCiv</a:t>
            </a:r>
            <a:r>
              <a:rPr lang="es-AR" dirty="0">
                <a:latin typeface="Calibri" panose="020F0502020204030204" pitchFamily="34" charset="0"/>
                <a:cs typeface="Calibri" panose="020F0502020204030204" pitchFamily="34" charset="0"/>
              </a:rPr>
              <a:t>, Sala G, 2/12/86, R. 18.679) y </a:t>
            </a:r>
            <a:r>
              <a:rPr lang="es-AR" b="1" dirty="0">
                <a:latin typeface="Calibri" panose="020F0502020204030204" pitchFamily="34" charset="0"/>
                <a:cs typeface="Calibri" panose="020F0502020204030204" pitchFamily="34" charset="0"/>
              </a:rPr>
              <a:t>“El principio de costas al alimentante no puede ser aplicado indiscriminadamente...”</a:t>
            </a:r>
            <a:r>
              <a:rPr lang="es-AR" dirty="0">
                <a:latin typeface="Calibri" panose="020F0502020204030204" pitchFamily="34" charset="0"/>
                <a:cs typeface="Calibri" panose="020F0502020204030204" pitchFamily="34" charset="0"/>
              </a:rPr>
              <a:t> (</a:t>
            </a:r>
            <a:r>
              <a:rPr lang="es-AR" dirty="0" err="1">
                <a:latin typeface="Calibri" panose="020F0502020204030204" pitchFamily="34" charset="0"/>
                <a:cs typeface="Calibri" panose="020F0502020204030204" pitchFamily="34" charset="0"/>
              </a:rPr>
              <a:t>CNCiv</a:t>
            </a:r>
            <a:r>
              <a:rPr lang="es-AR" dirty="0">
                <a:latin typeface="Calibri" panose="020F0502020204030204" pitchFamily="34" charset="0"/>
                <a:cs typeface="Calibri" panose="020F0502020204030204" pitchFamily="34" charset="0"/>
              </a:rPr>
              <a:t>, Sala C, 26/2/88, R.83.586). </a:t>
            </a:r>
            <a:endParaRPr lang="es-AR" dirty="0" smtClean="0">
              <a:latin typeface="Calibri" panose="020F0502020204030204" pitchFamily="34" charset="0"/>
              <a:cs typeface="Calibri" panose="020F0502020204030204" pitchFamily="34" charset="0"/>
            </a:endParaRPr>
          </a:p>
          <a:p>
            <a:r>
              <a:rPr lang="es-AR" dirty="0" smtClean="0">
                <a:latin typeface="Calibri" panose="020F0502020204030204" pitchFamily="34" charset="0"/>
                <a:cs typeface="Calibri" panose="020F0502020204030204" pitchFamily="34" charset="0"/>
              </a:rPr>
              <a:t>En </a:t>
            </a:r>
            <a:r>
              <a:rPr lang="es-AR" dirty="0">
                <a:latin typeface="Calibri" panose="020F0502020204030204" pitchFamily="34" charset="0"/>
                <a:cs typeface="Calibri" panose="020F0502020204030204" pitchFamily="34" charset="0"/>
              </a:rPr>
              <a:t>tales casos, esta magistrada entiende </a:t>
            </a:r>
            <a:r>
              <a:rPr lang="es-AR" b="1" dirty="0">
                <a:latin typeface="Calibri" panose="020F0502020204030204" pitchFamily="34" charset="0"/>
                <a:cs typeface="Calibri" panose="020F0502020204030204" pitchFamily="34" charset="0"/>
              </a:rPr>
              <a:t>que si las costas se distribuyen, siempre deberán ser a cargo de los adultos -progenitores alimentantes (</a:t>
            </a:r>
            <a:r>
              <a:rPr lang="es-AR" b="1" dirty="0" err="1">
                <a:latin typeface="Calibri" panose="020F0502020204030204" pitchFamily="34" charset="0"/>
                <a:cs typeface="Calibri" panose="020F0502020204030204" pitchFamily="34" charset="0"/>
              </a:rPr>
              <a:t>arg</a:t>
            </a:r>
            <a:r>
              <a:rPr lang="es-AR" b="1" dirty="0">
                <a:latin typeface="Calibri" panose="020F0502020204030204" pitchFamily="34" charset="0"/>
                <a:cs typeface="Calibri" panose="020F0502020204030204" pitchFamily="34" charset="0"/>
              </a:rPr>
              <a:t>. Art. 658 del CCC)- que intervienen en el expediente, y nunca a cargo de los niños </a:t>
            </a:r>
            <a:r>
              <a:rPr lang="es-AR" b="1" dirty="0" smtClean="0">
                <a:latin typeface="Calibri" panose="020F0502020204030204" pitchFamily="34" charset="0"/>
                <a:cs typeface="Calibri" panose="020F0502020204030204" pitchFamily="34" charset="0"/>
              </a:rPr>
              <a:t>alimentados.</a:t>
            </a:r>
          </a:p>
          <a:p>
            <a:r>
              <a:rPr lang="es-AR" b="1" dirty="0" smtClean="0">
                <a:latin typeface="Calibri" panose="020F0502020204030204" pitchFamily="34" charset="0"/>
                <a:cs typeface="Calibri" panose="020F0502020204030204" pitchFamily="34" charset="0"/>
              </a:rPr>
              <a:t>“resulta </a:t>
            </a:r>
            <a:r>
              <a:rPr lang="es-AR" b="1" dirty="0">
                <a:latin typeface="Calibri" panose="020F0502020204030204" pitchFamily="34" charset="0"/>
                <a:cs typeface="Calibri" panose="020F0502020204030204" pitchFamily="34" charset="0"/>
              </a:rPr>
              <a:t>contrario a la justicia imponer la totalidad de las costas del proceso al padre por el sólo hecho de ser el alimentante</a:t>
            </a:r>
            <a:r>
              <a:rPr lang="es-AR" dirty="0">
                <a:latin typeface="Calibri" panose="020F0502020204030204" pitchFamily="34" charset="0"/>
                <a:cs typeface="Calibri" panose="020F0502020204030204" pitchFamily="34" charset="0"/>
              </a:rPr>
              <a:t>, colocándolo en la misma situación en que se encuentran los progenitores que se desentienden de sus hijos, no realizan aporte alguno e inclusive, en ciertos casos, ni siquiera comparecen al proceso, por lo que los mismos se tramitan en </a:t>
            </a:r>
            <a:r>
              <a:rPr lang="es-AR" dirty="0" smtClean="0">
                <a:latin typeface="Calibri" panose="020F0502020204030204" pitchFamily="34" charset="0"/>
                <a:cs typeface="Calibri" panose="020F0502020204030204" pitchFamily="34" charset="0"/>
              </a:rPr>
              <a:t>rebeldía”</a:t>
            </a:r>
          </a:p>
          <a:p>
            <a:r>
              <a:rPr lang="es-AR" dirty="0" smtClean="0">
                <a:latin typeface="Calibri" panose="020F0502020204030204" pitchFamily="34" charset="0"/>
                <a:cs typeface="Calibri" panose="020F0502020204030204" pitchFamily="34" charset="0"/>
              </a:rPr>
              <a:t>“Que </a:t>
            </a:r>
            <a:r>
              <a:rPr lang="es-AR" dirty="0">
                <a:latin typeface="Calibri" panose="020F0502020204030204" pitchFamily="34" charset="0"/>
                <a:cs typeface="Calibri" panose="020F0502020204030204" pitchFamily="34" charset="0"/>
              </a:rPr>
              <a:t>esta circunstancia debe ser valorada por la magistrada </a:t>
            </a:r>
            <a:r>
              <a:rPr lang="es-AR" b="1" dirty="0">
                <a:latin typeface="Calibri" panose="020F0502020204030204" pitchFamily="34" charset="0"/>
                <a:cs typeface="Calibri" panose="020F0502020204030204" pitchFamily="34" charset="0"/>
              </a:rPr>
              <a:t>a los fines de estimular el cumplimiento de los padres y desincentivar conductas </a:t>
            </a:r>
            <a:r>
              <a:rPr lang="es-AR" b="1" dirty="0" err="1">
                <a:latin typeface="Calibri" panose="020F0502020204030204" pitchFamily="34" charset="0"/>
                <a:cs typeface="Calibri" panose="020F0502020204030204" pitchFamily="34" charset="0"/>
              </a:rPr>
              <a:t>abandónicas</a:t>
            </a:r>
            <a:r>
              <a:rPr lang="es-AR" b="1" dirty="0">
                <a:latin typeface="Calibri" panose="020F0502020204030204" pitchFamily="34" charset="0"/>
                <a:cs typeface="Calibri" panose="020F0502020204030204" pitchFamily="34" charset="0"/>
              </a:rPr>
              <a:t> y desinteresadas por el bienestar de los hijos y no cabe dudas que el acuerdo arribado en autos responde al interés superior de la hija común de las partes </a:t>
            </a:r>
            <a:r>
              <a:rPr lang="es-AR" dirty="0">
                <a:latin typeface="Calibri" panose="020F0502020204030204" pitchFamily="34" charset="0"/>
                <a:cs typeface="Calibri" panose="020F0502020204030204" pitchFamily="34" charset="0"/>
              </a:rPr>
              <a:t>y no es sino expresión del deber impuesto en cabeza de ambos progenitores en el art. 658 del C.C.C. Que debe tenerse en cuenta que ambos progenitores deben contribuir a la manutención de su hija menor de edad y constreñirse al trabajo a los fines de procurar lo necesario para su subsistencia </a:t>
            </a:r>
            <a:r>
              <a:rPr lang="es-AR" dirty="0" smtClean="0">
                <a:latin typeface="Calibri" panose="020F0502020204030204" pitchFamily="34" charset="0"/>
                <a:cs typeface="Calibri" panose="020F0502020204030204" pitchFamily="34" charset="0"/>
              </a:rPr>
              <a:t>…”</a:t>
            </a:r>
            <a:endParaRPr lang="es-A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65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997</TotalTime>
  <Words>3016</Words>
  <Application>Microsoft Office PowerPoint</Application>
  <PresentationFormat>Panorámica</PresentationFormat>
  <Paragraphs>121</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Century Gothic</vt:lpstr>
      <vt:lpstr>Wingdings 3</vt:lpstr>
      <vt:lpstr>Espiral</vt:lpstr>
      <vt:lpstr>1° Café Jurídico del ciclo 2021.   Instituto de Derecho de Familia, Niñas, Niños y Adolescentes y Violencia Familiar del Colegio de Abogados de Misiones. </vt:lpstr>
      <vt:lpstr> </vt:lpstr>
      <vt:lpstr>Costas judiciales:</vt:lpstr>
      <vt:lpstr>Costas Judiciales en Juicios por Alimentos:</vt:lpstr>
      <vt:lpstr>Costas Judiciales en Juicios por Alimentos:</vt:lpstr>
      <vt:lpstr>Costas Judiciales en Juicios por Alimentos:</vt:lpstr>
      <vt:lpstr>Fallo: C., S. C. C/ J., D. A. S/ CUOTA ALIMENTARIA Y LITIS EXPENSAS (Cámara Apelaciones Civil y Comercial Sala III de Rosario</vt:lpstr>
      <vt:lpstr>Fallo: C., S. C. C/ J., D. A. S/ CUOTA ALIMENTARIA Y LITIS EXPENSAS (Cámara Apelaciones Civil y Comercial Sala III de Rosario </vt:lpstr>
      <vt:lpstr>JEREZ, CAMILA ALDANA C/ RIVERO, FACUNDO JOSE S/ ALIMENTOS Y CUIDADO PERSONAL 21-10695846-4 TRIBUNAL COLEGIADO DE FAMILIA N° 5 </vt:lpstr>
      <vt:lpstr>Fallo: B., M. J. pshm BPR y JPRB C/ P., J. M. S/ Alimentos y Litis expensas (Sala V Cámara Apelaciones Civil, Comercial, de Familia y Fiscal Tributaria de Posadas, Misiones) 26-11-2020 </vt:lpstr>
      <vt:lpstr>G., T. P.M.S. por si y pshm FM NM y SM C/ M., F.B. S/ Alimentos – Juzgado de Familia N°2 de la Ciudad de Posadas – 28-03-2018. </vt:lpstr>
      <vt:lpstr>Costas Judiciales en Juicios por Alimentos:</vt:lpstr>
      <vt:lpstr>Costas Judiciales en Procesos de Homologación de Acuerdos:</vt:lpstr>
      <vt:lpstr>Costas Judiciales en Procesos de Homologación de Acuerdos:  INEXISTENCIA DE PRONUNCIAMIENTO EN COSTAS:</vt:lpstr>
      <vt:lpstr>Costas Judiciales en Procesos de Homologación de Acuerdos:  INEXISTENCIA DE PRONUNCIAMIENTO EN COSTAS:</vt:lpstr>
      <vt:lpstr>Costas Judiciales en Procesos de Homologación de Acuerdos:</vt:lpstr>
      <vt:lpstr>Costas Judiciales en Procesos de Homologación de Acuerdos: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Café Jurídico del ciclo 2021 del Instituto de Derecho de Familia, Niñas, Niños y Adolescentes y Violencia Familiar del Colegio de Abogados de Misiones. 10-</dc:title>
  <dc:creator>Toledo&amp;Castro</dc:creator>
  <cp:lastModifiedBy>Yamila Analia Aranda</cp:lastModifiedBy>
  <cp:revision>55</cp:revision>
  <dcterms:created xsi:type="dcterms:W3CDTF">2021-03-09T21:43:49Z</dcterms:created>
  <dcterms:modified xsi:type="dcterms:W3CDTF">2021-03-10T23:01:34Z</dcterms:modified>
</cp:coreProperties>
</file>